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gif" ContentType="image/gif"/>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media/audio1.bin" ContentType="audio/unknown"/>
  <Override PartName="/ppt/notesSlides/notesSlide1.xml" ContentType="application/vnd.openxmlformats-officedocument.presentationml.notesSlide+xml"/>
  <Override PartName="/ppt/embeddings/oleObject1.bin" ContentType="application/vnd.openxmlformats-officedocument.oleObject"/>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embeddings/oleObject2.bin" ContentType="application/vnd.openxmlformats-officedocument.oleObject"/>
  <Override PartName="/ppt/notesSlides/notesSlide5.xml" ContentType="application/vnd.openxmlformats-officedocument.presentationml.notesSlide+xml"/>
  <Override PartName="/ppt/embeddings/oleObject3.bin" ContentType="application/vnd.openxmlformats-officedocument.oleObject"/>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7" r:id="rId2"/>
  </p:sldMasterIdLst>
  <p:notesMasterIdLst>
    <p:notesMasterId r:id="rId53"/>
  </p:notesMasterIdLst>
  <p:sldIdLst>
    <p:sldId id="257" r:id="rId3"/>
    <p:sldId id="305" r:id="rId4"/>
    <p:sldId id="256" r:id="rId5"/>
    <p:sldId id="303" r:id="rId6"/>
    <p:sldId id="263" r:id="rId7"/>
    <p:sldId id="272" r:id="rId8"/>
    <p:sldId id="273" r:id="rId9"/>
    <p:sldId id="274" r:id="rId10"/>
    <p:sldId id="264" r:id="rId11"/>
    <p:sldId id="265" r:id="rId12"/>
    <p:sldId id="267" r:id="rId13"/>
    <p:sldId id="266" r:id="rId14"/>
    <p:sldId id="268" r:id="rId15"/>
    <p:sldId id="269" r:id="rId16"/>
    <p:sldId id="270" r:id="rId17"/>
    <p:sldId id="271" r:id="rId18"/>
    <p:sldId id="275" r:id="rId19"/>
    <p:sldId id="276" r:id="rId20"/>
    <p:sldId id="277" r:id="rId21"/>
    <p:sldId id="278" r:id="rId22"/>
    <p:sldId id="279" r:id="rId23"/>
    <p:sldId id="280" r:id="rId24"/>
    <p:sldId id="281" r:id="rId25"/>
    <p:sldId id="282" r:id="rId26"/>
    <p:sldId id="283" r:id="rId27"/>
    <p:sldId id="284" r:id="rId28"/>
    <p:sldId id="285" r:id="rId29"/>
    <p:sldId id="294" r:id="rId30"/>
    <p:sldId id="286" r:id="rId31"/>
    <p:sldId id="287" r:id="rId32"/>
    <p:sldId id="288" r:id="rId33"/>
    <p:sldId id="289" r:id="rId34"/>
    <p:sldId id="291" r:id="rId35"/>
    <p:sldId id="290" r:id="rId36"/>
    <p:sldId id="292" r:id="rId37"/>
    <p:sldId id="293" r:id="rId38"/>
    <p:sldId id="295" r:id="rId39"/>
    <p:sldId id="296" r:id="rId40"/>
    <p:sldId id="297" r:id="rId41"/>
    <p:sldId id="298" r:id="rId42"/>
    <p:sldId id="299" r:id="rId43"/>
    <p:sldId id="300" r:id="rId44"/>
    <p:sldId id="301" r:id="rId45"/>
    <p:sldId id="302" r:id="rId46"/>
    <p:sldId id="304" r:id="rId47"/>
    <p:sldId id="258" r:id="rId48"/>
    <p:sldId id="259" r:id="rId49"/>
    <p:sldId id="260" r:id="rId50"/>
    <p:sldId id="261" r:id="rId51"/>
    <p:sldId id="262" r:id="rId52"/>
  </p:sldIdLst>
  <p:sldSz cx="9144000" cy="5143500" type="screen16x9"/>
  <p:notesSz cx="6858000" cy="9144000"/>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E32E"/>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9" autoAdjust="0"/>
    <p:restoredTop sz="76677" autoAdjust="0"/>
  </p:normalViewPr>
  <p:slideViewPr>
    <p:cSldViewPr snapToGrid="0" snapToObjects="1">
      <p:cViewPr varScale="1">
        <p:scale>
          <a:sx n="119" d="100"/>
          <a:sy n="119" d="100"/>
        </p:scale>
        <p:origin x="-264" y="-9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notesMaster" Target="notesMasters/notesMaster1.xml"/><Relationship Id="rId54" Type="http://schemas.openxmlformats.org/officeDocument/2006/relationships/printerSettings" Target="printerSettings/printerSettings1.bin"/><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 Id="rId2" Type="http://schemas.openxmlformats.org/officeDocument/2006/relationships/image" Target="../media/image12.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7.emf"/></Relationships>
</file>

<file path=ppt/media/audio1.bin>
</file>

<file path=ppt/media/image1.png>
</file>

<file path=ppt/media/image12.png>
</file>

<file path=ppt/media/image15.png>
</file>

<file path=ppt/media/image16.png>
</file>

<file path=ppt/media/image17.png>
</file>

<file path=ppt/media/image18.gif>
</file>

<file path=ppt/media/image19.gif>
</file>

<file path=ppt/media/image2.jpeg>
</file>

<file path=ppt/media/image22.png>
</file>

<file path=ppt/media/image23.png>
</file>

<file path=ppt/media/image25.png>
</file>

<file path=ppt/media/image26.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A60D54-D85E-2644-A7BA-DB334439DD6B}" type="datetimeFigureOut">
              <a:rPr kumimoji="1" lang="zh-CN" altLang="en-US" smtClean="0"/>
              <a:t>10/15/15</a:t>
            </a:fld>
            <a:endParaRPr kumimoji="1"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72260EA-FAD9-504D-8FA2-DEC09C9F23CD}" type="slidenum">
              <a:rPr kumimoji="1" lang="zh-CN" altLang="en-US" smtClean="0"/>
              <a:t>‹#›</a:t>
            </a:fld>
            <a:endParaRPr kumimoji="1" lang="zh-CN" altLang="en-US"/>
          </a:p>
        </p:txBody>
      </p:sp>
    </p:spTree>
    <p:extLst>
      <p:ext uri="{BB962C8B-B14F-4D97-AF65-F5344CB8AC3E}">
        <p14:creationId xmlns:p14="http://schemas.microsoft.com/office/powerpoint/2010/main" val="44552904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89461BB-BB29-447B-86E6-652C097B04C1}" type="slidenum">
              <a:rPr lang="zh-CN" altLang="en-US" smtClean="0">
                <a:solidFill>
                  <a:prstClr val="black"/>
                </a:solidFill>
                <a:latin typeface="Calibri"/>
                <a:ea typeface="宋体"/>
              </a:rPr>
              <a:pPr/>
              <a:t>4</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17369657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zh-CN" altLang="zh-CN" dirty="0" smtClean="0"/>
              <a:t>通过对含有地理标记的微博的分析</a:t>
            </a:r>
            <a:r>
              <a:rPr lang="en-US" altLang="zh-CN" dirty="0" err="1" smtClean="0"/>
              <a:t>Kamath</a:t>
            </a:r>
            <a:r>
              <a:rPr lang="zh-CN" altLang="zh-CN" dirty="0" smtClean="0"/>
              <a:t>等研究了</a:t>
            </a:r>
            <a:r>
              <a:rPr lang="en-US" altLang="zh-CN" dirty="0" smtClean="0"/>
              <a:t>Twitter</a:t>
            </a:r>
            <a:r>
              <a:rPr lang="zh-CN" altLang="zh-CN" dirty="0" smtClean="0"/>
              <a:t>标签的时空动力学</a:t>
            </a:r>
            <a:r>
              <a:rPr lang="en-US" altLang="zh-CN" dirty="0" smtClean="0"/>
              <a:t> </a:t>
            </a:r>
          </a:p>
          <a:p>
            <a:pPr marL="0" marR="0" indent="0" algn="l" defTabSz="457200" rtl="0" eaLnBrk="1" fontAlgn="auto" latinLnBrk="0" hangingPunct="1">
              <a:lnSpc>
                <a:spcPct val="100000"/>
              </a:lnSpc>
              <a:spcBef>
                <a:spcPts val="0"/>
              </a:spcBef>
              <a:spcAft>
                <a:spcPts val="0"/>
              </a:spcAft>
              <a:buClrTx/>
              <a:buSzTx/>
              <a:buFontTx/>
              <a:buNone/>
              <a:tabLst/>
              <a:defRPr/>
            </a:pPr>
            <a:endParaRPr kumimoji="1"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Flickr</a:t>
            </a:r>
            <a:r>
              <a:rPr lang="zh-CN" altLang="zh-CN" sz="1200" kern="1200" dirty="0" smtClean="0">
                <a:solidFill>
                  <a:schemeClr val="tx1"/>
                </a:solidFill>
                <a:effectLst/>
                <a:latin typeface="+mn-lt"/>
                <a:ea typeface="+mn-ea"/>
                <a:cs typeface="+mn-cs"/>
              </a:rPr>
              <a:t>照片粉丝往往在距离上传者社会距离很近的地方</a:t>
            </a:r>
            <a:r>
              <a:rPr lang="en-US" altLang="zh-CN" sz="1200" kern="1200" baseline="30000" dirty="0" smtClean="0">
                <a:solidFill>
                  <a:schemeClr val="tx1"/>
                </a:solidFill>
                <a:effectLst/>
                <a:latin typeface="+mn-lt"/>
                <a:ea typeface="+mn-ea"/>
                <a:cs typeface="+mn-cs"/>
              </a:rPr>
              <a:t>[7]</a:t>
            </a:r>
            <a:r>
              <a:rPr lang="zh-CN" altLang="zh-CN" sz="1200" kern="1200" dirty="0" smtClean="0">
                <a:solidFill>
                  <a:schemeClr val="tx1"/>
                </a:solidFill>
                <a:effectLst/>
                <a:latin typeface="+mn-lt"/>
                <a:ea typeface="+mn-ea"/>
                <a:cs typeface="+mn-cs"/>
              </a:rPr>
              <a:t>。在</a:t>
            </a:r>
            <a:r>
              <a:rPr lang="en-US" altLang="zh-CN" sz="1200" kern="1200" dirty="0" smtClean="0">
                <a:solidFill>
                  <a:schemeClr val="tx1"/>
                </a:solidFill>
                <a:effectLst/>
                <a:latin typeface="+mn-lt"/>
                <a:ea typeface="+mn-ea"/>
                <a:cs typeface="+mn-cs"/>
              </a:rPr>
              <a:t>Flickr</a:t>
            </a:r>
            <a:r>
              <a:rPr lang="zh-CN" altLang="zh-CN" sz="1200" kern="1200" dirty="0" smtClean="0">
                <a:solidFill>
                  <a:schemeClr val="tx1"/>
                </a:solidFill>
                <a:effectLst/>
                <a:latin typeface="+mn-lt"/>
                <a:ea typeface="+mn-ea"/>
                <a:cs typeface="+mn-cs"/>
              </a:rPr>
              <a:t>中信息扩散的本地性和缓慢性可能归因于信息扩散理论中的耗竭过程，即除去上传者的好友，其他用户随着跟上传者社会距离的增大对照片的感兴趣程度会迅速减小。耗竭过程也可能受制于用户登录网站的频率，使得用户不能及时的获得好友最新上传的照片信息，也未能及时的知晓好友刚刚为其加书签的新照片的信息。</a:t>
            </a:r>
            <a:endParaRPr lang="en-US" altLang="zh-CN"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C72260EA-FAD9-504D-8FA2-DEC09C9F23CD}" type="slidenum">
              <a:rPr kumimoji="1" lang="zh-CN" altLang="en-US" smtClean="0"/>
              <a:t>43</a:t>
            </a:fld>
            <a:endParaRPr kumimoji="1" lang="zh-CN" altLang="en-US"/>
          </a:p>
        </p:txBody>
      </p:sp>
    </p:spTree>
    <p:extLst>
      <p:ext uri="{BB962C8B-B14F-4D97-AF65-F5344CB8AC3E}">
        <p14:creationId xmlns:p14="http://schemas.microsoft.com/office/powerpoint/2010/main" val="34874879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smtClean="0"/>
              <a:t>Let’s begin</a:t>
            </a:r>
            <a:endParaRPr lang="zh-CN" altLang="en-US"/>
          </a:p>
        </p:txBody>
      </p:sp>
      <p:sp>
        <p:nvSpPr>
          <p:cNvPr id="4" name="灯片编号占位符 3"/>
          <p:cNvSpPr>
            <a:spLocks noGrp="1"/>
          </p:cNvSpPr>
          <p:nvPr>
            <p:ph type="sldNum" sz="quarter" idx="10"/>
          </p:nvPr>
        </p:nvSpPr>
        <p:spPr/>
        <p:txBody>
          <a:bodyPr/>
          <a:lstStyle/>
          <a:p>
            <a:fld id="{C89461BB-BB29-447B-86E6-652C097B04C1}" type="slidenum">
              <a:rPr lang="zh-CN" altLang="en-US" smtClean="0">
                <a:solidFill>
                  <a:prstClr val="black"/>
                </a:solidFill>
                <a:latin typeface="Calibri"/>
                <a:ea typeface="宋体"/>
              </a:rPr>
              <a:pPr/>
              <a:t>46</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2212860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89461BB-BB29-447B-86E6-652C097B04C1}" type="slidenum">
              <a:rPr lang="zh-CN" altLang="en-US" smtClean="0">
                <a:solidFill>
                  <a:prstClr val="black"/>
                </a:solidFill>
                <a:latin typeface="Calibri"/>
                <a:ea typeface="宋体"/>
              </a:rPr>
              <a:pPr/>
              <a:t>47</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17369657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smtClean="0">
                <a:solidFill>
                  <a:schemeClr val="tx1"/>
                </a:solidFill>
                <a:effectLst/>
                <a:latin typeface="+mn-lt"/>
                <a:ea typeface="+mn-ea"/>
                <a:cs typeface="+mn-cs"/>
              </a:rPr>
              <a:t>After evaluating the Indiana University clickstream data, we find many interesting phenomenon. </a:t>
            </a:r>
            <a:endParaRPr lang="zh-CN" altLang="en-US"/>
          </a:p>
        </p:txBody>
      </p:sp>
      <p:sp>
        <p:nvSpPr>
          <p:cNvPr id="4" name="灯片编号占位符 3"/>
          <p:cNvSpPr>
            <a:spLocks noGrp="1"/>
          </p:cNvSpPr>
          <p:nvPr>
            <p:ph type="sldNum" sz="quarter" idx="10"/>
          </p:nvPr>
        </p:nvSpPr>
        <p:spPr/>
        <p:txBody>
          <a:bodyPr/>
          <a:lstStyle/>
          <a:p>
            <a:fld id="{C89461BB-BB29-447B-86E6-652C097B04C1}" type="slidenum">
              <a:rPr lang="zh-CN" altLang="en-US" smtClean="0">
                <a:solidFill>
                  <a:prstClr val="black"/>
                </a:solidFill>
                <a:latin typeface="Calibri"/>
                <a:ea typeface="宋体"/>
              </a:rPr>
              <a:pPr/>
              <a:t>48</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24193376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smtClean="0">
                <a:solidFill>
                  <a:schemeClr val="tx1"/>
                </a:solidFill>
                <a:effectLst/>
                <a:latin typeface="+mn-lt"/>
                <a:ea typeface="+mn-ea"/>
                <a:cs typeface="+mn-cs"/>
              </a:rPr>
              <a:t>It’s time for us to review what I have told now,</a:t>
            </a:r>
            <a:endParaRPr lang="zh-CN" altLang="en-US"/>
          </a:p>
        </p:txBody>
      </p:sp>
      <p:sp>
        <p:nvSpPr>
          <p:cNvPr id="4" name="灯片编号占位符 3"/>
          <p:cNvSpPr>
            <a:spLocks noGrp="1"/>
          </p:cNvSpPr>
          <p:nvPr>
            <p:ph type="sldNum" sz="quarter" idx="10"/>
          </p:nvPr>
        </p:nvSpPr>
        <p:spPr/>
        <p:txBody>
          <a:bodyPr/>
          <a:lstStyle/>
          <a:p>
            <a:fld id="{C89461BB-BB29-447B-86E6-652C097B04C1}" type="slidenum">
              <a:rPr lang="zh-CN" altLang="en-US" smtClean="0">
                <a:solidFill>
                  <a:prstClr val="black"/>
                </a:solidFill>
                <a:latin typeface="Calibri"/>
                <a:ea typeface="宋体"/>
              </a:rPr>
              <a:pPr/>
              <a:t>49</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5815282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Due to the precious chance to give this lecture, I also want to introduce our another interesting research. </a:t>
            </a:r>
            <a:endParaRPr lang="zh-CN" altLang="en-US" dirty="0"/>
          </a:p>
        </p:txBody>
      </p:sp>
      <p:sp>
        <p:nvSpPr>
          <p:cNvPr id="4" name="灯片编号占位符 3"/>
          <p:cNvSpPr>
            <a:spLocks noGrp="1"/>
          </p:cNvSpPr>
          <p:nvPr>
            <p:ph type="sldNum" sz="quarter" idx="10"/>
          </p:nvPr>
        </p:nvSpPr>
        <p:spPr/>
        <p:txBody>
          <a:bodyPr/>
          <a:lstStyle/>
          <a:p>
            <a:fld id="{C89461BB-BB29-447B-86E6-652C097B04C1}" type="slidenum">
              <a:rPr lang="zh-CN" altLang="en-US" smtClean="0">
                <a:solidFill>
                  <a:prstClr val="black"/>
                </a:solidFill>
                <a:latin typeface="Calibri"/>
                <a:ea typeface="宋体"/>
              </a:rPr>
              <a:pPr/>
              <a:t>50</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2212860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从红色暴露曲线的斜率来看，地震和政治类的信息的采纳曲线不会随着</a:t>
            </a:r>
            <a:r>
              <a:rPr lang="en-US" altLang="zh-CN" sz="1200" kern="1200" dirty="0" smtClean="0">
                <a:solidFill>
                  <a:schemeClr val="tx1"/>
                </a:solidFill>
                <a:effectLst/>
                <a:latin typeface="+mn-lt"/>
                <a:ea typeface="+mn-ea"/>
                <a:cs typeface="+mn-cs"/>
              </a:rPr>
              <a:t>k</a:t>
            </a:r>
            <a:r>
              <a:rPr lang="zh-CN" altLang="zh-CN" sz="1200" kern="1200" dirty="0" smtClean="0">
                <a:solidFill>
                  <a:schemeClr val="tx1"/>
                </a:solidFill>
                <a:effectLst/>
                <a:latin typeface="+mn-lt"/>
                <a:ea typeface="+mn-ea"/>
                <a:cs typeface="+mn-cs"/>
              </a:rPr>
              <a:t>的增加而明显改变。另外地震和政治类这两类信息的采纳概率也低于平均的水平，而娱乐和运动消息的采纳概率则高于平均水平。</a:t>
            </a:r>
            <a:endParaRPr lang="en-US" altLang="zh-CN" sz="1200" kern="1200" dirty="0" smtClean="0">
              <a:solidFill>
                <a:schemeClr val="tx1"/>
              </a:solidFill>
              <a:effectLst/>
              <a:latin typeface="+mn-lt"/>
              <a:ea typeface="+mn-ea"/>
              <a:cs typeface="+mn-cs"/>
            </a:endParaRPr>
          </a:p>
          <a:p>
            <a:endParaRPr kumimoji="1"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一个普遍的直觉是不同种类的信息在网上传播的模式不同，</a:t>
            </a:r>
            <a:r>
              <a:rPr lang="en-US" altLang="zh-CN" sz="1200" kern="1200" dirty="0" smtClean="0">
                <a:solidFill>
                  <a:schemeClr val="tx1"/>
                </a:solidFill>
                <a:effectLst/>
                <a:latin typeface="+mn-lt"/>
                <a:ea typeface="+mn-ea"/>
                <a:cs typeface="+mn-cs"/>
              </a:rPr>
              <a:t>Romero</a:t>
            </a:r>
            <a:r>
              <a:rPr lang="zh-CN" altLang="zh-CN" sz="1200" kern="1200" dirty="0" smtClean="0">
                <a:solidFill>
                  <a:schemeClr val="tx1"/>
                </a:solidFill>
                <a:effectLst/>
                <a:latin typeface="+mn-lt"/>
                <a:ea typeface="+mn-ea"/>
                <a:cs typeface="+mn-cs"/>
              </a:rPr>
              <a:t>等系统的研究了</a:t>
            </a:r>
            <a:r>
              <a:rPr lang="en-US" altLang="zh-CN" sz="1200" kern="1200" dirty="0" smtClean="0">
                <a:solidFill>
                  <a:schemeClr val="tx1"/>
                </a:solidFill>
                <a:effectLst/>
                <a:latin typeface="+mn-lt"/>
                <a:ea typeface="+mn-ea"/>
                <a:cs typeface="+mn-cs"/>
              </a:rPr>
              <a:t>Twitter</a:t>
            </a:r>
            <a:r>
              <a:rPr lang="zh-CN" altLang="zh-CN" sz="1200" kern="1200" dirty="0" smtClean="0">
                <a:solidFill>
                  <a:schemeClr val="tx1"/>
                </a:solidFill>
                <a:effectLst/>
                <a:latin typeface="+mn-lt"/>
                <a:ea typeface="+mn-ea"/>
                <a:cs typeface="+mn-cs"/>
              </a:rPr>
              <a:t>中不同主题信息的扩散机制存在的差异</a:t>
            </a:r>
            <a:r>
              <a:rPr lang="en-US" altLang="zh-CN" sz="1200" kern="1200" baseline="30000" dirty="0" smtClean="0">
                <a:solidFill>
                  <a:schemeClr val="tx1"/>
                </a:solidFill>
                <a:effectLst/>
                <a:latin typeface="+mn-lt"/>
                <a:ea typeface="+mn-ea"/>
                <a:cs typeface="+mn-cs"/>
              </a:rPr>
              <a:t>[10]</a:t>
            </a:r>
            <a:r>
              <a:rPr lang="zh-CN" altLang="zh-CN" sz="1200" kern="1200" dirty="0" smtClean="0">
                <a:solidFill>
                  <a:schemeClr val="tx1"/>
                </a:solidFill>
                <a:effectLst/>
                <a:latin typeface="+mn-lt"/>
                <a:ea typeface="+mn-ea"/>
                <a:cs typeface="+mn-cs"/>
              </a:rPr>
              <a:t>。研究发现关于在政治上有争议的话题的标签特别具有持续性，反复的暴露对于采纳持续性具有非同寻常的大的边缘效应，这提供了第一个大规模的关于社会学当中“复杂的传播”（</a:t>
            </a:r>
            <a:r>
              <a:rPr lang="en-US" altLang="zh-CN" sz="1200" kern="1200" dirty="0" smtClean="0">
                <a:solidFill>
                  <a:schemeClr val="tx1"/>
                </a:solidFill>
                <a:effectLst/>
                <a:latin typeface="+mn-lt"/>
                <a:ea typeface="+mn-ea"/>
                <a:cs typeface="+mn-cs"/>
              </a:rPr>
              <a:t>Complex contagion</a:t>
            </a:r>
            <a:r>
              <a:rPr lang="zh-CN" altLang="zh-CN" sz="1200" kern="1200" dirty="0" smtClean="0">
                <a:solidFill>
                  <a:schemeClr val="tx1"/>
                </a:solidFill>
                <a:effectLst/>
                <a:latin typeface="+mn-lt"/>
                <a:ea typeface="+mn-ea"/>
                <a:cs typeface="+mn-cs"/>
              </a:rPr>
              <a:t>）原理的实证验证。复杂的传播原理假定，当一个思想在某些方面有争议时，反复暴露于该思想下对于思想的传播至关重要。</a:t>
            </a:r>
            <a:r>
              <a:rPr lang="en-US" altLang="zh-CN" sz="1200" kern="1200" dirty="0" smtClean="0">
                <a:solidFill>
                  <a:schemeClr val="tx1"/>
                </a:solidFill>
                <a:effectLst/>
                <a:latin typeface="+mn-lt"/>
                <a:ea typeface="+mn-ea"/>
                <a:cs typeface="+mn-cs"/>
              </a:rPr>
              <a:t>Twitter</a:t>
            </a:r>
            <a:r>
              <a:rPr lang="zh-CN" altLang="zh-CN" sz="1200" kern="1200" dirty="0" smtClean="0">
                <a:solidFill>
                  <a:schemeClr val="tx1"/>
                </a:solidFill>
                <a:effectLst/>
                <a:latin typeface="+mn-lt"/>
                <a:ea typeface="+mn-ea"/>
                <a:cs typeface="+mn-cs"/>
              </a:rPr>
              <a:t>中跟习语和新词语相关的标签没有持续性，相对于第一次暴露，多重暴露所带来的影响迅速衰减。</a:t>
            </a:r>
            <a:endParaRPr lang="en-US" altLang="zh-CN" sz="1200" kern="1200" dirty="0" smtClean="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C72260EA-FAD9-504D-8FA2-DEC09C9F23CD}" type="slidenum">
              <a:rPr kumimoji="1" lang="zh-CN" altLang="en-US" smtClean="0"/>
              <a:t>26</a:t>
            </a:fld>
            <a:endParaRPr kumimoji="1" lang="zh-CN" altLang="en-US"/>
          </a:p>
        </p:txBody>
      </p:sp>
    </p:spTree>
    <p:extLst>
      <p:ext uri="{BB962C8B-B14F-4D97-AF65-F5344CB8AC3E}">
        <p14:creationId xmlns:p14="http://schemas.microsoft.com/office/powerpoint/2010/main" val="28615071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72260EA-FAD9-504D-8FA2-DEC09C9F23CD}" type="slidenum">
              <a:rPr kumimoji="1" lang="zh-CN" altLang="en-US" smtClean="0"/>
              <a:t>29</a:t>
            </a:fld>
            <a:endParaRPr kumimoji="1" lang="zh-CN" altLang="en-US"/>
          </a:p>
        </p:txBody>
      </p:sp>
    </p:spTree>
    <p:extLst>
      <p:ext uri="{BB962C8B-B14F-4D97-AF65-F5344CB8AC3E}">
        <p14:creationId xmlns:p14="http://schemas.microsoft.com/office/powerpoint/2010/main" val="59220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zh-CN" altLang="zh-CN" dirty="0" smtClean="0"/>
              <a:t>对</a:t>
            </a:r>
            <a:r>
              <a:rPr lang="en-US" altLang="zh-CN" dirty="0" smtClean="0"/>
              <a:t>Flickr</a:t>
            </a:r>
            <a:r>
              <a:rPr lang="zh-CN" altLang="zh-CN" dirty="0" smtClean="0"/>
              <a:t>中</a:t>
            </a:r>
            <a:r>
              <a:rPr lang="en-US" altLang="zh-CN" dirty="0" smtClean="0"/>
              <a:t>30</a:t>
            </a:r>
            <a:r>
              <a:rPr lang="zh-CN" altLang="zh-CN" dirty="0" smtClean="0"/>
              <a:t>张最流行的照片的流行度的研究发现，大部分表现出活跃增长模式，即随着时间增长流行度或粉丝数线性增长，这与传统的信息扩散理论中的</a:t>
            </a:r>
            <a:r>
              <a:rPr lang="en-US" altLang="zh-CN" dirty="0" smtClean="0"/>
              <a:t>S</a:t>
            </a:r>
            <a:r>
              <a:rPr lang="zh-CN" altLang="zh-CN" dirty="0" smtClean="0"/>
              <a:t>型增长形成鲜明对比。</a:t>
            </a: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C72260EA-FAD9-504D-8FA2-DEC09C9F23CD}" type="slidenum">
              <a:rPr kumimoji="1" lang="zh-CN" altLang="en-US" smtClean="0"/>
              <a:t>32</a:t>
            </a:fld>
            <a:endParaRPr kumimoji="1" lang="zh-CN" altLang="en-US"/>
          </a:p>
        </p:txBody>
      </p:sp>
    </p:spTree>
    <p:extLst>
      <p:ext uri="{BB962C8B-B14F-4D97-AF65-F5344CB8AC3E}">
        <p14:creationId xmlns:p14="http://schemas.microsoft.com/office/powerpoint/2010/main" val="4032415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err="1" smtClean="0">
                <a:solidFill>
                  <a:schemeClr val="tx1"/>
                </a:solidFill>
                <a:effectLst/>
                <a:latin typeface="+mn-lt"/>
                <a:ea typeface="+mn-ea"/>
                <a:cs typeface="+mn-cs"/>
              </a:rPr>
              <a:t>Doerr</a:t>
            </a:r>
            <a:r>
              <a:rPr lang="zh-CN" altLang="zh-CN" sz="1200" kern="1200" dirty="0" smtClean="0">
                <a:solidFill>
                  <a:schemeClr val="tx1"/>
                </a:solidFill>
                <a:effectLst/>
                <a:latin typeface="+mn-lt"/>
                <a:ea typeface="+mn-ea"/>
                <a:cs typeface="+mn-cs"/>
              </a:rPr>
              <a:t>等对</a:t>
            </a:r>
            <a:r>
              <a:rPr lang="en-US" altLang="zh-CN" sz="1200" kern="1200" dirty="0" smtClean="0">
                <a:solidFill>
                  <a:schemeClr val="tx1"/>
                </a:solidFill>
                <a:effectLst/>
                <a:latin typeface="+mn-lt"/>
                <a:ea typeface="+mn-ea"/>
                <a:cs typeface="+mn-cs"/>
              </a:rPr>
              <a:t>Twitter</a:t>
            </a:r>
            <a:r>
              <a:rPr lang="zh-CN" altLang="zh-CN" sz="1200" kern="1200" dirty="0" smtClean="0">
                <a:solidFill>
                  <a:schemeClr val="tx1"/>
                </a:solidFill>
                <a:effectLst/>
                <a:latin typeface="+mn-lt"/>
                <a:ea typeface="+mn-ea"/>
                <a:cs typeface="+mn-cs"/>
              </a:rPr>
              <a:t>和</a:t>
            </a:r>
            <a:r>
              <a:rPr lang="en-US" altLang="zh-CN" sz="1200" kern="1200" dirty="0" err="1" smtClean="0">
                <a:solidFill>
                  <a:schemeClr val="tx1"/>
                </a:solidFill>
                <a:effectLst/>
                <a:latin typeface="+mn-lt"/>
                <a:ea typeface="+mn-ea"/>
                <a:cs typeface="+mn-cs"/>
              </a:rPr>
              <a:t>Digg</a:t>
            </a:r>
            <a:r>
              <a:rPr lang="zh-CN" altLang="zh-CN" sz="1200" kern="1200" dirty="0" smtClean="0">
                <a:solidFill>
                  <a:schemeClr val="tx1"/>
                </a:solidFill>
                <a:effectLst/>
                <a:latin typeface="+mn-lt"/>
                <a:ea typeface="+mn-ea"/>
                <a:cs typeface="+mn-cs"/>
              </a:rPr>
              <a:t>的研究表明，</a:t>
            </a:r>
            <a:r>
              <a:rPr lang="en-US" altLang="zh-CN" sz="1200" kern="1200" dirty="0" smtClean="0">
                <a:solidFill>
                  <a:schemeClr val="tx1"/>
                </a:solidFill>
                <a:effectLst/>
                <a:latin typeface="+mn-lt"/>
                <a:ea typeface="+mn-ea"/>
                <a:cs typeface="+mn-cs"/>
              </a:rPr>
              <a:t>Twitter</a:t>
            </a:r>
            <a:r>
              <a:rPr lang="zh-CN" altLang="zh-CN" sz="1200" kern="1200" dirty="0" smtClean="0">
                <a:solidFill>
                  <a:schemeClr val="tx1"/>
                </a:solidFill>
                <a:effectLst/>
                <a:latin typeface="+mn-lt"/>
                <a:ea typeface="+mn-ea"/>
                <a:cs typeface="+mn-cs"/>
              </a:rPr>
              <a:t>消息和</a:t>
            </a:r>
            <a:r>
              <a:rPr lang="en-US" altLang="zh-CN" sz="1200" kern="1200" dirty="0" err="1" smtClean="0">
                <a:solidFill>
                  <a:schemeClr val="tx1"/>
                </a:solidFill>
                <a:effectLst/>
                <a:latin typeface="+mn-lt"/>
                <a:ea typeface="+mn-ea"/>
                <a:cs typeface="+mn-cs"/>
              </a:rPr>
              <a:t>Digg</a:t>
            </a:r>
            <a:r>
              <a:rPr lang="zh-CN" altLang="zh-CN" sz="1200" kern="1200" dirty="0" smtClean="0">
                <a:solidFill>
                  <a:schemeClr val="tx1"/>
                </a:solidFill>
                <a:effectLst/>
                <a:latin typeface="+mn-lt"/>
                <a:ea typeface="+mn-ea"/>
                <a:cs typeface="+mn-cs"/>
              </a:rPr>
              <a:t>中新闻故事由一个个体到其追随者的转发时间也满足该分布</a:t>
            </a:r>
            <a:r>
              <a:rPr lang="en-US" altLang="zh-CN" sz="1200" kern="1200" baseline="30000" dirty="0" smtClean="0">
                <a:solidFill>
                  <a:schemeClr val="tx1"/>
                </a:solidFill>
                <a:effectLst/>
                <a:latin typeface="+mn-lt"/>
                <a:ea typeface="+mn-ea"/>
                <a:cs typeface="+mn-cs"/>
              </a:rPr>
              <a:t>[11]</a:t>
            </a:r>
            <a:r>
              <a:rPr lang="zh-CN" altLang="zh-CN" sz="1200" kern="1200" dirty="0" smtClean="0">
                <a:solidFill>
                  <a:schemeClr val="tx1"/>
                </a:solidFill>
                <a:effectLst/>
                <a:latin typeface="+mn-lt"/>
                <a:ea typeface="+mn-ea"/>
                <a:cs typeface="+mn-cs"/>
              </a:rPr>
              <a:t>。对于前者虽然其尾部更像幂律分布，但从整个数据范围来看，对数正态的卷积给出了更好的拟合效果。基于两个对数正态的时间分布，对</a:t>
            </a:r>
            <a:r>
              <a:rPr lang="en-US" altLang="zh-CN" sz="1200" kern="1200" dirty="0" smtClean="0">
                <a:solidFill>
                  <a:schemeClr val="tx1"/>
                </a:solidFill>
                <a:effectLst/>
                <a:latin typeface="+mn-lt"/>
                <a:ea typeface="+mn-ea"/>
                <a:cs typeface="+mn-cs"/>
              </a:rPr>
              <a:t>Twitter</a:t>
            </a:r>
            <a:r>
              <a:rPr lang="zh-CN" altLang="zh-CN" sz="1200" kern="1200" dirty="0" smtClean="0">
                <a:solidFill>
                  <a:schemeClr val="tx1"/>
                </a:solidFill>
                <a:effectLst/>
                <a:latin typeface="+mn-lt"/>
                <a:ea typeface="+mn-ea"/>
                <a:cs typeface="+mn-cs"/>
              </a:rPr>
              <a:t>和</a:t>
            </a:r>
            <a:r>
              <a:rPr lang="en-US" altLang="zh-CN" sz="1200" kern="1200" dirty="0" err="1" smtClean="0">
                <a:solidFill>
                  <a:schemeClr val="tx1"/>
                </a:solidFill>
                <a:effectLst/>
                <a:latin typeface="+mn-lt"/>
                <a:ea typeface="+mn-ea"/>
                <a:cs typeface="+mn-cs"/>
              </a:rPr>
              <a:t>Digg</a:t>
            </a:r>
            <a:r>
              <a:rPr lang="zh-CN" altLang="zh-CN" sz="1200" kern="1200" dirty="0" smtClean="0">
                <a:solidFill>
                  <a:schemeClr val="tx1"/>
                </a:solidFill>
                <a:effectLst/>
                <a:latin typeface="+mn-lt"/>
                <a:ea typeface="+mn-ea"/>
                <a:cs typeface="+mn-cs"/>
              </a:rPr>
              <a:t>中转发时间的极大似然估计确实可以很好的拟合实验数据</a:t>
            </a:r>
            <a:r>
              <a:rPr lang="en-US" altLang="zh-CN" sz="1200" kern="1200" baseline="30000" dirty="0" smtClean="0">
                <a:solidFill>
                  <a:schemeClr val="tx1"/>
                </a:solidFill>
                <a:effectLst/>
                <a:latin typeface="+mn-lt"/>
                <a:ea typeface="+mn-ea"/>
                <a:cs typeface="+mn-cs"/>
              </a:rPr>
              <a:t>[11]</a:t>
            </a:r>
            <a:r>
              <a:rPr lang="zh-CN" altLang="zh-CN" sz="1200" kern="1200" dirty="0" smtClean="0">
                <a:solidFill>
                  <a:schemeClr val="tx1"/>
                </a:solidFill>
                <a:effectLst/>
                <a:latin typeface="+mn-lt"/>
                <a:ea typeface="+mn-ea"/>
                <a:cs typeface="+mn-cs"/>
              </a:rPr>
              <a:t>。图</a:t>
            </a:r>
            <a:r>
              <a:rPr lang="en-US" altLang="zh-CN" sz="1200" kern="1200" dirty="0" smtClean="0">
                <a:solidFill>
                  <a:schemeClr val="tx1"/>
                </a:solidFill>
                <a:effectLst/>
                <a:latin typeface="+mn-lt"/>
                <a:ea typeface="+mn-ea"/>
                <a:cs typeface="+mn-cs"/>
              </a:rPr>
              <a:t>2‑9</a:t>
            </a:r>
            <a:r>
              <a:rPr lang="zh-CN" altLang="zh-CN" sz="1200" kern="1200" dirty="0" smtClean="0">
                <a:solidFill>
                  <a:schemeClr val="tx1"/>
                </a:solidFill>
                <a:effectLst/>
                <a:latin typeface="+mn-lt"/>
                <a:ea typeface="+mn-ea"/>
                <a:cs typeface="+mn-cs"/>
              </a:rPr>
              <a:t>显示了拟合结果，小插图给出了底层的两个对数正态分布。相对于以往人类动力学研究中发现的时间间隔的幂律分布</a:t>
            </a:r>
            <a:r>
              <a:rPr lang="en-US" altLang="zh-CN" sz="1200" kern="1200" baseline="30000" dirty="0" smtClean="0">
                <a:solidFill>
                  <a:schemeClr val="tx1"/>
                </a:solidFill>
                <a:effectLst/>
                <a:latin typeface="+mn-lt"/>
                <a:ea typeface="+mn-ea"/>
                <a:cs typeface="+mn-cs"/>
              </a:rPr>
              <a:t>[12][13]</a:t>
            </a:r>
            <a:r>
              <a:rPr lang="zh-CN" altLang="zh-CN" sz="1200" kern="1200" dirty="0" smtClean="0">
                <a:solidFill>
                  <a:schemeClr val="tx1"/>
                </a:solidFill>
                <a:effectLst/>
                <a:latin typeface="+mn-lt"/>
                <a:ea typeface="+mn-ea"/>
                <a:cs typeface="+mn-cs"/>
              </a:rPr>
              <a:t>，与人相关的一些活动如观察时间和反应时间的分布却满足对数正态分布，其内在的动力学过程仍然未知。</a:t>
            </a:r>
            <a:endParaRPr lang="en-US" altLang="zh-CN" sz="1200" kern="1200" dirty="0" smtClean="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C72260EA-FAD9-504D-8FA2-DEC09C9F23CD}" type="slidenum">
              <a:rPr kumimoji="1" lang="zh-CN" altLang="en-US" smtClean="0"/>
              <a:t>34</a:t>
            </a:fld>
            <a:endParaRPr kumimoji="1" lang="zh-CN" altLang="en-US"/>
          </a:p>
        </p:txBody>
      </p:sp>
    </p:spTree>
    <p:extLst>
      <p:ext uri="{BB962C8B-B14F-4D97-AF65-F5344CB8AC3E}">
        <p14:creationId xmlns:p14="http://schemas.microsoft.com/office/powerpoint/2010/main" val="1827249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图</a:t>
            </a:r>
            <a:r>
              <a:rPr lang="en-US" altLang="zh-CN" sz="1200" kern="1200" dirty="0" smtClean="0">
                <a:solidFill>
                  <a:schemeClr val="tx1"/>
                </a:solidFill>
                <a:effectLst/>
                <a:latin typeface="+mn-lt"/>
                <a:ea typeface="+mn-ea"/>
                <a:cs typeface="+mn-cs"/>
              </a:rPr>
              <a:t>2‑10</a:t>
            </a:r>
            <a:r>
              <a:rPr lang="zh-CN" altLang="zh-CN" sz="1200" kern="1200" dirty="0" smtClean="0">
                <a:solidFill>
                  <a:schemeClr val="tx1"/>
                </a:solidFill>
                <a:effectLst/>
                <a:latin typeface="+mn-lt"/>
                <a:ea typeface="+mn-ea"/>
                <a:cs typeface="+mn-cs"/>
              </a:rPr>
              <a:t>展现了大学电子邮件网络中的主干网络（部分）。其中，每一圈代表将信息传递到节点</a:t>
            </a:r>
            <a:r>
              <a:rPr lang="en-US" altLang="zh-CN" sz="1200" i="1" kern="1200" dirty="0" smtClean="0">
                <a:solidFill>
                  <a:schemeClr val="tx1"/>
                </a:solidFill>
                <a:effectLst/>
                <a:latin typeface="+mn-lt"/>
                <a:ea typeface="+mn-ea"/>
                <a:cs typeface="+mn-cs"/>
              </a:rPr>
              <a:t>v</a:t>
            </a:r>
            <a:r>
              <a:rPr lang="zh-CN" altLang="zh-CN" sz="1200" kern="1200" dirty="0" smtClean="0">
                <a:solidFill>
                  <a:schemeClr val="tx1"/>
                </a:solidFill>
                <a:effectLst/>
                <a:latin typeface="+mn-lt"/>
                <a:ea typeface="+mn-ea"/>
                <a:cs typeface="+mn-cs"/>
              </a:rPr>
              <a:t>那里需要依次增加</a:t>
            </a:r>
            <a:r>
              <a:rPr lang="en-US" altLang="zh-CN" sz="1200" kern="1200" dirty="0" smtClean="0">
                <a:solidFill>
                  <a:schemeClr val="tx1"/>
                </a:solidFill>
                <a:effectLst/>
                <a:latin typeface="+mn-lt"/>
                <a:ea typeface="+mn-ea"/>
                <a:cs typeface="+mn-cs"/>
              </a:rPr>
              <a:t>12</a:t>
            </a:r>
            <a:r>
              <a:rPr lang="zh-CN" altLang="zh-CN" sz="1200" kern="1200" dirty="0" smtClean="0">
                <a:solidFill>
                  <a:schemeClr val="tx1"/>
                </a:solidFill>
                <a:effectLst/>
                <a:latin typeface="+mn-lt"/>
                <a:ea typeface="+mn-ea"/>
                <a:cs typeface="+mn-cs"/>
              </a:rPr>
              <a:t>个小时。研究发现网络主干是一个稀疏图，具有大量的高度嵌入性的连边和长程桥。</a:t>
            </a:r>
            <a:r>
              <a:rPr lang="en-US"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C72260EA-FAD9-504D-8FA2-DEC09C9F23CD}" type="slidenum">
              <a:rPr kumimoji="1" lang="zh-CN" altLang="en-US" smtClean="0"/>
              <a:t>36</a:t>
            </a:fld>
            <a:endParaRPr kumimoji="1" lang="zh-CN" altLang="en-US"/>
          </a:p>
        </p:txBody>
      </p:sp>
    </p:spTree>
    <p:extLst>
      <p:ext uri="{BB962C8B-B14F-4D97-AF65-F5344CB8AC3E}">
        <p14:creationId xmlns:p14="http://schemas.microsoft.com/office/powerpoint/2010/main" val="15962536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err="1" smtClean="0">
                <a:solidFill>
                  <a:schemeClr val="tx1"/>
                </a:solidFill>
                <a:effectLst/>
                <a:latin typeface="+mn-lt"/>
                <a:ea typeface="+mn-ea"/>
                <a:cs typeface="+mn-cs"/>
              </a:rPr>
              <a:t>Leskovec</a:t>
            </a:r>
            <a:r>
              <a:rPr lang="zh-CN" altLang="zh-CN" sz="1200" kern="1200" dirty="0" smtClean="0">
                <a:solidFill>
                  <a:schemeClr val="tx1"/>
                </a:solidFill>
                <a:effectLst/>
                <a:latin typeface="+mn-lt"/>
                <a:ea typeface="+mn-ea"/>
                <a:cs typeface="+mn-cs"/>
              </a:rPr>
              <a:t>等发展了一个框架来追踪短的、有特色的短语在在线文本中的传播</a:t>
            </a:r>
            <a:r>
              <a:rPr lang="en-US" altLang="zh-CN" sz="1200" kern="1200" baseline="30000" dirty="0" smtClean="0">
                <a:solidFill>
                  <a:schemeClr val="tx1"/>
                </a:solidFill>
                <a:effectLst/>
                <a:latin typeface="+mn-lt"/>
                <a:ea typeface="+mn-ea"/>
                <a:cs typeface="+mn-cs"/>
              </a:rPr>
              <a:t>[19]</a:t>
            </a:r>
            <a:r>
              <a:rPr lang="zh-CN" altLang="zh-CN" sz="1200" kern="1200" dirty="0" smtClean="0">
                <a:solidFill>
                  <a:schemeClr val="tx1"/>
                </a:solidFill>
                <a:effectLst/>
                <a:latin typeface="+mn-lt"/>
                <a:ea typeface="+mn-ea"/>
                <a:cs typeface="+mn-cs"/>
              </a:rPr>
              <a:t>。这种追踪模因的方法可以提供对新闻周期，即新闻媒体每天的节奏的一致的表示。</a:t>
            </a:r>
            <a:r>
              <a:rPr lang="en-US" altLang="zh-CN" sz="1200" kern="1200" dirty="0" err="1" smtClean="0">
                <a:solidFill>
                  <a:schemeClr val="tx1"/>
                </a:solidFill>
                <a:effectLst/>
                <a:latin typeface="+mn-lt"/>
                <a:ea typeface="+mn-ea"/>
                <a:cs typeface="+mn-cs"/>
              </a:rPr>
              <a:t>Leskovec</a:t>
            </a:r>
            <a:r>
              <a:rPr lang="zh-CN" altLang="zh-CN" sz="1200" kern="1200" dirty="0" smtClean="0">
                <a:solidFill>
                  <a:schemeClr val="tx1"/>
                </a:solidFill>
                <a:effectLst/>
                <a:latin typeface="+mn-lt"/>
                <a:ea typeface="+mn-ea"/>
                <a:cs typeface="+mn-cs"/>
              </a:rPr>
              <a:t>等跟踪了</a:t>
            </a:r>
            <a:r>
              <a:rPr lang="en-US" altLang="zh-CN" sz="1200" kern="1200" dirty="0" smtClean="0">
                <a:solidFill>
                  <a:schemeClr val="tx1"/>
                </a:solidFill>
                <a:effectLst/>
                <a:latin typeface="+mn-lt"/>
                <a:ea typeface="+mn-ea"/>
                <a:cs typeface="+mn-cs"/>
              </a:rPr>
              <a:t>160</a:t>
            </a:r>
            <a:r>
              <a:rPr lang="zh-CN" altLang="zh-CN" sz="1200" kern="1200" dirty="0" smtClean="0">
                <a:solidFill>
                  <a:schemeClr val="tx1"/>
                </a:solidFill>
                <a:effectLst/>
                <a:latin typeface="+mn-lt"/>
                <a:ea typeface="+mn-ea"/>
                <a:cs typeface="+mn-cs"/>
              </a:rPr>
              <a:t>万主流媒体网站和博客中九千万篇文章在三个月中的扩散，发现新闻媒体和博客对某一短语的注意力的峰值之间存在典型的</a:t>
            </a:r>
            <a:r>
              <a:rPr lang="en-US" altLang="zh-CN" sz="1200" kern="1200" dirty="0" smtClean="0">
                <a:solidFill>
                  <a:schemeClr val="tx1"/>
                </a:solidFill>
                <a:effectLst/>
                <a:latin typeface="+mn-lt"/>
                <a:ea typeface="+mn-ea"/>
                <a:cs typeface="+mn-cs"/>
              </a:rPr>
              <a:t>2.5</a:t>
            </a:r>
            <a:r>
              <a:rPr lang="zh-CN" altLang="zh-CN" sz="1200" kern="1200" dirty="0" smtClean="0">
                <a:solidFill>
                  <a:schemeClr val="tx1"/>
                </a:solidFill>
                <a:effectLst/>
                <a:latin typeface="+mn-lt"/>
                <a:ea typeface="+mn-ea"/>
                <a:cs typeface="+mn-cs"/>
              </a:rPr>
              <a:t>小时的延时，在新闻和博客之间的切换中存在类似于心跳脉冲的模式，如图</a:t>
            </a:r>
            <a:r>
              <a:rPr lang="en-US" altLang="zh-CN" sz="1200" kern="1200" dirty="0" smtClean="0">
                <a:solidFill>
                  <a:schemeClr val="tx1"/>
                </a:solidFill>
                <a:effectLst/>
                <a:latin typeface="+mn-lt"/>
                <a:ea typeface="+mn-ea"/>
                <a:cs typeface="+mn-cs"/>
              </a:rPr>
              <a:t>2‑12</a:t>
            </a:r>
            <a:r>
              <a:rPr lang="zh-CN" altLang="zh-CN" sz="1200" kern="1200" dirty="0" smtClean="0">
                <a:solidFill>
                  <a:schemeClr val="tx1"/>
                </a:solidFill>
                <a:effectLst/>
                <a:latin typeface="+mn-lt"/>
                <a:ea typeface="+mn-ea"/>
                <a:cs typeface="+mn-cs"/>
              </a:rPr>
              <a:t>所示。消息大部分从新闻传播到了博客，只存在</a:t>
            </a:r>
            <a:r>
              <a:rPr lang="en-US" altLang="zh-CN" sz="1200" kern="1200" dirty="0" smtClean="0">
                <a:solidFill>
                  <a:schemeClr val="tx1"/>
                </a:solidFill>
                <a:effectLst/>
                <a:latin typeface="+mn-lt"/>
                <a:ea typeface="+mn-ea"/>
                <a:cs typeface="+mn-cs"/>
              </a:rPr>
              <a:t>3.5%</a:t>
            </a:r>
            <a:r>
              <a:rPr lang="zh-CN" altLang="zh-CN" sz="1200" kern="1200" dirty="0" smtClean="0">
                <a:solidFill>
                  <a:schemeClr val="tx1"/>
                </a:solidFill>
                <a:effectLst/>
                <a:latin typeface="+mn-lt"/>
                <a:ea typeface="+mn-ea"/>
                <a:cs typeface="+mn-cs"/>
              </a:rPr>
              <a:t>的例外的案例，在这些案例中故事首先主导性的在博客圈出现，之后扩散到了主流媒体。</a:t>
            </a:r>
            <a:endParaRPr lang="en-US" altLang="zh-CN" sz="1200" kern="1200" dirty="0" smtClean="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C72260EA-FAD9-504D-8FA2-DEC09C9F23CD}" type="slidenum">
              <a:rPr kumimoji="1" lang="zh-CN" altLang="en-US" smtClean="0"/>
              <a:t>40</a:t>
            </a:fld>
            <a:endParaRPr kumimoji="1" lang="zh-CN" altLang="en-US"/>
          </a:p>
        </p:txBody>
      </p:sp>
    </p:spTree>
    <p:extLst>
      <p:ext uri="{BB962C8B-B14F-4D97-AF65-F5344CB8AC3E}">
        <p14:creationId xmlns:p14="http://schemas.microsoft.com/office/powerpoint/2010/main" val="18388779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Wu</a:t>
            </a:r>
            <a:r>
              <a:rPr lang="zh-CN" altLang="zh-CN" sz="1200" kern="1200" dirty="0" smtClean="0">
                <a:solidFill>
                  <a:schemeClr val="tx1"/>
                </a:solidFill>
                <a:effectLst/>
                <a:latin typeface="+mn-lt"/>
                <a:ea typeface="+mn-ea"/>
                <a:cs typeface="+mn-cs"/>
              </a:rPr>
              <a:t>等研究了</a:t>
            </a:r>
            <a:r>
              <a:rPr lang="en-US" altLang="zh-CN" sz="1200" kern="1200" dirty="0" smtClean="0">
                <a:solidFill>
                  <a:schemeClr val="tx1"/>
                </a:solidFill>
                <a:effectLst/>
                <a:latin typeface="+mn-lt"/>
                <a:ea typeface="+mn-ea"/>
                <a:cs typeface="+mn-cs"/>
              </a:rPr>
              <a:t>Twitter</a:t>
            </a:r>
            <a:r>
              <a:rPr lang="zh-CN" altLang="zh-CN" sz="1200" kern="1200" dirty="0" smtClean="0">
                <a:solidFill>
                  <a:schemeClr val="tx1"/>
                </a:solidFill>
                <a:effectLst/>
                <a:latin typeface="+mn-lt"/>
                <a:ea typeface="+mn-ea"/>
                <a:cs typeface="+mn-cs"/>
              </a:rPr>
              <a:t>中信息内容与它们的时间动力学之间的关系，尤其是信息的持续性</a:t>
            </a:r>
            <a:r>
              <a:rPr lang="en-US" altLang="zh-CN" sz="1200" kern="1200" baseline="30000" dirty="0" smtClean="0">
                <a:solidFill>
                  <a:schemeClr val="tx1"/>
                </a:solidFill>
                <a:effectLst/>
                <a:latin typeface="+mn-lt"/>
                <a:ea typeface="+mn-ea"/>
                <a:cs typeface="+mn-cs"/>
              </a:rPr>
              <a:t>[16]</a:t>
            </a:r>
            <a:r>
              <a:rPr lang="zh-CN" altLang="zh-CN" sz="1200" kern="1200" dirty="0" smtClean="0">
                <a:solidFill>
                  <a:schemeClr val="tx1"/>
                </a:solidFill>
                <a:effectLst/>
                <a:latin typeface="+mn-lt"/>
                <a:ea typeface="+mn-ea"/>
                <a:cs typeface="+mn-cs"/>
              </a:rPr>
              <a:t>。利用各种文本分析方法，研究了两种模式中</a:t>
            </a:r>
            <a:r>
              <a:rPr lang="en-US" altLang="zh-CN" sz="1200" kern="1200" dirty="0" smtClean="0">
                <a:solidFill>
                  <a:schemeClr val="tx1"/>
                </a:solidFill>
                <a:effectLst/>
                <a:latin typeface="+mn-lt"/>
                <a:ea typeface="+mn-ea"/>
                <a:cs typeface="+mn-cs"/>
              </a:rPr>
              <a:t>URL</a:t>
            </a:r>
            <a:r>
              <a:rPr lang="zh-CN" altLang="zh-CN" sz="1200" kern="1200" dirty="0" smtClean="0">
                <a:solidFill>
                  <a:schemeClr val="tx1"/>
                </a:solidFill>
                <a:effectLst/>
                <a:latin typeface="+mn-lt"/>
                <a:ea typeface="+mn-ea"/>
                <a:cs typeface="+mn-cs"/>
              </a:rPr>
              <a:t>的内容，发现那些快速衰减的信息包含了更多的跟时间相关的信息，如新闻，以及包含了更多的跟负面情绪、行动和更复杂的认知过程相关的单词，而那些持久性的信息则包含了更多的跟正面情绪、休闲和生活方式相关的单词。对</a:t>
            </a:r>
            <a:r>
              <a:rPr lang="en-US" altLang="zh-CN" sz="1200" kern="1200" dirty="0" smtClean="0">
                <a:solidFill>
                  <a:schemeClr val="tx1"/>
                </a:solidFill>
                <a:effectLst/>
                <a:latin typeface="+mn-lt"/>
                <a:ea typeface="+mn-ea"/>
                <a:cs typeface="+mn-cs"/>
              </a:rPr>
              <a:t>Twitter</a:t>
            </a:r>
            <a:r>
              <a:rPr lang="zh-CN" altLang="zh-CN" sz="1200" kern="1200" dirty="0" smtClean="0">
                <a:solidFill>
                  <a:schemeClr val="tx1"/>
                </a:solidFill>
                <a:effectLst/>
                <a:latin typeface="+mn-lt"/>
                <a:ea typeface="+mn-ea"/>
                <a:cs typeface="+mn-cs"/>
              </a:rPr>
              <a:t>微博内容的分析表明坏新闻似乎消失的更快。</a:t>
            </a:r>
            <a:endParaRPr kumimoji="1" lang="zh-CN" altLang="en-US" dirty="0"/>
          </a:p>
        </p:txBody>
      </p:sp>
      <p:sp>
        <p:nvSpPr>
          <p:cNvPr id="4" name="幻灯片编号占位符 3"/>
          <p:cNvSpPr>
            <a:spLocks noGrp="1"/>
          </p:cNvSpPr>
          <p:nvPr>
            <p:ph type="sldNum" sz="quarter" idx="10"/>
          </p:nvPr>
        </p:nvSpPr>
        <p:spPr/>
        <p:txBody>
          <a:bodyPr/>
          <a:lstStyle/>
          <a:p>
            <a:fld id="{C72260EA-FAD9-504D-8FA2-DEC09C9F23CD}" type="slidenum">
              <a:rPr kumimoji="1" lang="zh-CN" altLang="en-US" smtClean="0"/>
              <a:t>41</a:t>
            </a:fld>
            <a:endParaRPr kumimoji="1" lang="zh-CN" altLang="en-US"/>
          </a:p>
        </p:txBody>
      </p:sp>
    </p:spTree>
    <p:extLst>
      <p:ext uri="{BB962C8B-B14F-4D97-AF65-F5344CB8AC3E}">
        <p14:creationId xmlns:p14="http://schemas.microsoft.com/office/powerpoint/2010/main" val="7992006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zh-CN" altLang="zh-CN" sz="1200" dirty="0" smtClean="0"/>
              <a:t>时间尺度不同是因为两个网站中内容被消费的方式存在差异，</a:t>
            </a:r>
            <a:r>
              <a:rPr lang="en-US" altLang="zh-CN" sz="1200" dirty="0" err="1" smtClean="0"/>
              <a:t>Digg</a:t>
            </a:r>
            <a:r>
              <a:rPr lang="zh-CN" altLang="zh-CN" sz="1200" dirty="0" smtClean="0"/>
              <a:t>故事很快变得过时，而</a:t>
            </a:r>
            <a:r>
              <a:rPr lang="en-US" altLang="zh-CN" sz="1200" dirty="0" err="1" smtClean="0"/>
              <a:t>Youtube</a:t>
            </a:r>
            <a:r>
              <a:rPr lang="zh-CN" altLang="zh-CN" sz="1200" dirty="0" smtClean="0"/>
              <a:t>视频则可以流行较长时间。研究发现对于注意力快速衰减的内容预测的准确度更高，而对于流行较长时间的内容，预测往往会产生较大的误差。</a:t>
            </a:r>
            <a:endParaRPr lang="en-US" altLang="zh-CN" sz="1200" dirty="0" smtClean="0"/>
          </a:p>
          <a:p>
            <a:endParaRPr kumimoji="1" lang="zh-CN" altLang="en-US" dirty="0"/>
          </a:p>
        </p:txBody>
      </p:sp>
      <p:sp>
        <p:nvSpPr>
          <p:cNvPr id="4" name="幻灯片编号占位符 3"/>
          <p:cNvSpPr>
            <a:spLocks noGrp="1"/>
          </p:cNvSpPr>
          <p:nvPr>
            <p:ph type="sldNum" sz="quarter" idx="10"/>
          </p:nvPr>
        </p:nvSpPr>
        <p:spPr/>
        <p:txBody>
          <a:bodyPr/>
          <a:lstStyle/>
          <a:p>
            <a:fld id="{C72260EA-FAD9-504D-8FA2-DEC09C9F23CD}" type="slidenum">
              <a:rPr kumimoji="1" lang="zh-CN" altLang="en-US" smtClean="0"/>
              <a:t>42</a:t>
            </a:fld>
            <a:endParaRPr kumimoji="1" lang="zh-CN" altLang="en-US"/>
          </a:p>
        </p:txBody>
      </p:sp>
    </p:spTree>
    <p:extLst>
      <p:ext uri="{BB962C8B-B14F-4D97-AF65-F5344CB8AC3E}">
        <p14:creationId xmlns:p14="http://schemas.microsoft.com/office/powerpoint/2010/main" val="1505642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e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7" name="椭圆 6"/>
          <p:cNvSpPr/>
          <p:nvPr/>
        </p:nvSpPr>
        <p:spPr>
          <a:xfrm>
            <a:off x="4493240" y="2414232"/>
            <a:ext cx="157518" cy="157518"/>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 3"/>
          <p:cNvSpPr>
            <a:spLocks noGrp="1"/>
          </p:cNvSpPr>
          <p:nvPr>
            <p:ph type="title"/>
          </p:nvPr>
        </p:nvSpPr>
        <p:spPr>
          <a:xfrm>
            <a:off x="535958" y="2553945"/>
            <a:ext cx="8229600" cy="857250"/>
          </a:xfrm>
          <a:prstGeom prst="rect">
            <a:avLst/>
          </a:prstGeom>
        </p:spPr>
        <p:txBody>
          <a:bodyPr/>
          <a:lstStyle/>
          <a:p>
            <a:endParaRPr kumimoji="1" lang="zh-CN" altLang="en-US" dirty="0"/>
          </a:p>
        </p:txBody>
      </p:sp>
      <p:sp>
        <p:nvSpPr>
          <p:cNvPr id="9" name="副标题 6"/>
          <p:cNvSpPr>
            <a:spLocks noGrp="1"/>
          </p:cNvSpPr>
          <p:nvPr>
            <p:ph type="subTitle" idx="1"/>
          </p:nvPr>
        </p:nvSpPr>
        <p:spPr>
          <a:xfrm>
            <a:off x="1371600" y="3520020"/>
            <a:ext cx="6400800" cy="1314450"/>
          </a:xfrm>
          <a:prstGeom prst="rect">
            <a:avLst/>
          </a:prstGeom>
        </p:spPr>
        <p:txBody>
          <a:bodyPr/>
          <a:lstStyle/>
          <a:p>
            <a:endParaRPr kumimoji="1" lang="zh-CN" altLang="en-US" dirty="0"/>
          </a:p>
        </p:txBody>
      </p:sp>
      <p:pic>
        <p:nvPicPr>
          <p:cNvPr id="10" name="图片 9"/>
          <p:cNvPicPr>
            <a:picLocks noChangeAspect="1"/>
          </p:cNvPicPr>
          <p:nvPr userDrawn="1"/>
        </p:nvPicPr>
        <p:blipFill>
          <a:blip r:embed="rId2"/>
          <a:stretch>
            <a:fillRect/>
          </a:stretch>
        </p:blipFill>
        <p:spPr>
          <a:xfrm>
            <a:off x="2942933" y="0"/>
            <a:ext cx="2453658" cy="2662219"/>
          </a:xfrm>
          <a:prstGeom prst="rect">
            <a:avLst/>
          </a:prstGeom>
        </p:spPr>
      </p:pic>
    </p:spTree>
    <p:extLst>
      <p:ext uri="{BB962C8B-B14F-4D97-AF65-F5344CB8AC3E}">
        <p14:creationId xmlns:p14="http://schemas.microsoft.com/office/powerpoint/2010/main" val="488058450"/>
      </p:ext>
    </p:extLst>
  </p:cSld>
  <p:clrMapOvr>
    <a:masterClrMapping/>
  </p:clrMapOvr>
  <p:transition xmlns:p14="http://schemas.microsoft.com/office/powerpoint/2010/mai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内容占位符 4"/>
          <p:cNvSpPr>
            <a:spLocks noGrp="1"/>
          </p:cNvSpPr>
          <p:nvPr>
            <p:ph idx="1"/>
          </p:nvPr>
        </p:nvSpPr>
        <p:spPr>
          <a:xfrm>
            <a:off x="457200" y="1200151"/>
            <a:ext cx="8229600" cy="3394472"/>
          </a:xfrm>
          <a:prstGeom prst="rect">
            <a:avLst/>
          </a:prstGeom>
        </p:spPr>
        <p:txBody>
          <a:bodyPr/>
          <a:lstStyle/>
          <a:p>
            <a:endParaRPr kumimoji="1" lang="zh-CN" altLang="en-US" dirty="0"/>
          </a:p>
        </p:txBody>
      </p:sp>
      <p:sp>
        <p:nvSpPr>
          <p:cNvPr id="3" name="标题 3"/>
          <p:cNvSpPr>
            <a:spLocks noGrp="1"/>
          </p:cNvSpPr>
          <p:nvPr>
            <p:ph type="title"/>
          </p:nvPr>
        </p:nvSpPr>
        <p:spPr>
          <a:xfrm>
            <a:off x="457200" y="205979"/>
            <a:ext cx="8229600" cy="857250"/>
          </a:xfrm>
          <a:prstGeom prst="rect">
            <a:avLst/>
          </a:prstGeom>
        </p:spPr>
        <p:txBody>
          <a:bodyPr/>
          <a:lstStyle/>
          <a:p>
            <a:endParaRPr kumimoji="1" lang="zh-CN" altLang="en-US" dirty="0"/>
          </a:p>
        </p:txBody>
      </p:sp>
    </p:spTree>
  </p:cSld>
  <p:clrMapOvr>
    <a:masterClrMapping/>
  </p:clrMapOvr>
  <p:transition xmlns:p14="http://schemas.microsoft.com/office/powerpoint/2010/mai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4"/>
            <a:ext cx="2133600" cy="273844"/>
          </a:xfrm>
          <a:prstGeom prst="rect">
            <a:avLst/>
          </a:prstGeom>
        </p:spPr>
        <p:txBody>
          <a:bodyPr/>
          <a:lstStyle/>
          <a:p>
            <a:fld id="{A300C58B-C890-4441-A9C9-AA982BAF7BC9}" type="datetimeFigureOut">
              <a:rPr kumimoji="1" lang="zh-CN" altLang="en-US" smtClean="0"/>
              <a:t>10/15/15</a:t>
            </a:fld>
            <a:endParaRPr kumimoji="1" lang="zh-CN" altLang="en-US"/>
          </a:p>
        </p:txBody>
      </p:sp>
      <p:sp>
        <p:nvSpPr>
          <p:cNvPr id="3" name="页脚占位符 2"/>
          <p:cNvSpPr>
            <a:spLocks noGrp="1"/>
          </p:cNvSpPr>
          <p:nvPr>
            <p:ph type="ftr" sz="quarter" idx="11"/>
          </p:nvPr>
        </p:nvSpPr>
        <p:spPr>
          <a:xfrm>
            <a:off x="3124200" y="4767264"/>
            <a:ext cx="2895600" cy="273844"/>
          </a:xfrm>
          <a:prstGeom prst="rect">
            <a:avLst/>
          </a:prstGeom>
        </p:spPr>
        <p:txBody>
          <a:bodyPr/>
          <a:lstStyle/>
          <a:p>
            <a:endParaRPr kumimoji="1" lang="zh-CN" altLang="en-US"/>
          </a:p>
        </p:txBody>
      </p:sp>
      <p:sp>
        <p:nvSpPr>
          <p:cNvPr id="4" name="灯片编号占位符 3"/>
          <p:cNvSpPr>
            <a:spLocks noGrp="1"/>
          </p:cNvSpPr>
          <p:nvPr>
            <p:ph type="sldNum" sz="quarter" idx="12"/>
          </p:nvPr>
        </p:nvSpPr>
        <p:spPr>
          <a:xfrm>
            <a:off x="6553200" y="4767264"/>
            <a:ext cx="2133600" cy="273844"/>
          </a:xfrm>
          <a:prstGeom prst="rect">
            <a:avLst/>
          </a:prstGeom>
        </p:spPr>
        <p:txBody>
          <a:bodyPr/>
          <a:lstStyle/>
          <a:p>
            <a:fld id="{E268D07D-7D06-D640-B6D8-C1D2910CED44}" type="slidenum">
              <a:rPr kumimoji="1" lang="zh-CN" altLang="en-US" smtClean="0"/>
              <a:t>‹#›</a:t>
            </a:fld>
            <a:endParaRPr kumimoji="1" lang="zh-CN" altLang="en-US"/>
          </a:p>
        </p:txBody>
      </p:sp>
      <p:sp>
        <p:nvSpPr>
          <p:cNvPr id="5" name="内容占位符 4"/>
          <p:cNvSpPr>
            <a:spLocks noGrp="1"/>
          </p:cNvSpPr>
          <p:nvPr>
            <p:ph idx="1"/>
          </p:nvPr>
        </p:nvSpPr>
        <p:spPr>
          <a:xfrm>
            <a:off x="457200" y="1200151"/>
            <a:ext cx="8229600" cy="3394472"/>
          </a:xfrm>
          <a:prstGeom prst="rect">
            <a:avLst/>
          </a:prstGeom>
        </p:spPr>
        <p:txBody>
          <a:bodyPr/>
          <a:lstStyle/>
          <a:p>
            <a:endParaRPr kumimoji="1" lang="zh-CN" altLang="en-US" dirty="0"/>
          </a:p>
        </p:txBody>
      </p:sp>
      <p:sp>
        <p:nvSpPr>
          <p:cNvPr id="6" name="标题 3"/>
          <p:cNvSpPr>
            <a:spLocks noGrp="1"/>
          </p:cNvSpPr>
          <p:nvPr>
            <p:ph type="title"/>
          </p:nvPr>
        </p:nvSpPr>
        <p:spPr>
          <a:xfrm>
            <a:off x="457200" y="205979"/>
            <a:ext cx="8229600" cy="857250"/>
          </a:xfrm>
          <a:prstGeom prst="rect">
            <a:avLst/>
          </a:prstGeom>
        </p:spPr>
        <p:txBody>
          <a:bodyPr/>
          <a:lstStyle/>
          <a:p>
            <a:endParaRPr kumimoji="1" lang="zh-CN" altLang="en-US" dirty="0"/>
          </a:p>
        </p:txBody>
      </p:sp>
    </p:spTree>
  </p:cSld>
  <p:clrMapOvr>
    <a:masterClrMapping/>
  </p:clrMapOvr>
  <p:transition xmlns:p14="http://schemas.microsoft.com/office/powerpoint/2010/mai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3" y="204787"/>
            <a:ext cx="3008313" cy="8715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9"/>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文本占位符 3"/>
          <p:cNvSpPr>
            <a:spLocks noGrp="1"/>
          </p:cNvSpPr>
          <p:nvPr>
            <p:ph type="body" sz="half" idx="2"/>
          </p:nvPr>
        </p:nvSpPr>
        <p:spPr>
          <a:xfrm>
            <a:off x="457203" y="1076327"/>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7264"/>
            <a:ext cx="2133600" cy="273844"/>
          </a:xfrm>
          <a:prstGeom prst="rect">
            <a:avLst/>
          </a:prstGeom>
        </p:spPr>
        <p:txBody>
          <a:bodyPr/>
          <a:lstStyle/>
          <a:p>
            <a:fld id="{A300C58B-C890-4441-A9C9-AA982BAF7BC9}" type="datetimeFigureOut">
              <a:rPr kumimoji="1" lang="zh-CN" altLang="en-US" smtClean="0"/>
              <a:t>10/15/15</a:t>
            </a:fld>
            <a:endParaRPr kumimoji="1" lang="zh-CN" altLang="en-US"/>
          </a:p>
        </p:txBody>
      </p:sp>
      <p:sp>
        <p:nvSpPr>
          <p:cNvPr id="6" name="页脚占位符 5"/>
          <p:cNvSpPr>
            <a:spLocks noGrp="1"/>
          </p:cNvSpPr>
          <p:nvPr>
            <p:ph type="ftr" sz="quarter" idx="11"/>
          </p:nvPr>
        </p:nvSpPr>
        <p:spPr>
          <a:xfrm>
            <a:off x="3124200" y="4767264"/>
            <a:ext cx="2895600" cy="273844"/>
          </a:xfrm>
          <a:prstGeom prst="rect">
            <a:avLst/>
          </a:prstGeom>
        </p:spPr>
        <p:txBody>
          <a:bodyPr/>
          <a:lstStyle/>
          <a:p>
            <a:endParaRPr kumimoji="1" lang="zh-CN" altLang="en-US"/>
          </a:p>
        </p:txBody>
      </p:sp>
      <p:sp>
        <p:nvSpPr>
          <p:cNvPr id="7" name="灯片编号占位符 6"/>
          <p:cNvSpPr>
            <a:spLocks noGrp="1"/>
          </p:cNvSpPr>
          <p:nvPr>
            <p:ph type="sldNum" sz="quarter" idx="12"/>
          </p:nvPr>
        </p:nvSpPr>
        <p:spPr>
          <a:xfrm>
            <a:off x="6553200" y="4767264"/>
            <a:ext cx="2133600" cy="273844"/>
          </a:xfrm>
          <a:prstGeom prst="rect">
            <a:avLst/>
          </a:prstGeom>
        </p:spPr>
        <p:txBody>
          <a:bodyPr/>
          <a:lstStyle/>
          <a:p>
            <a:fld id="{E268D07D-7D06-D640-B6D8-C1D2910CED44}" type="slidenum">
              <a:rPr kumimoji="1" lang="zh-CN" altLang="en-US" smtClean="0"/>
              <a:t>‹#›</a:t>
            </a:fld>
            <a:endParaRPr kumimoji="1" lang="zh-CN" altLang="en-US"/>
          </a:p>
        </p:txBody>
      </p:sp>
    </p:spTree>
  </p:cSld>
  <p:clrMapOvr>
    <a:masterClrMapping/>
  </p:clrMapOvr>
  <p:transition xmlns:p14="http://schemas.microsoft.com/office/powerpoint/2010/mai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1"/>
            <a:ext cx="5486400" cy="425054"/>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zh-CN" altLang="en-US"/>
          </a:p>
        </p:txBody>
      </p:sp>
      <p:sp>
        <p:nvSpPr>
          <p:cNvPr id="4" name="文本占位符 3"/>
          <p:cNvSpPr>
            <a:spLocks noGrp="1"/>
          </p:cNvSpPr>
          <p:nvPr>
            <p:ph type="body" sz="half" idx="2"/>
          </p:nvPr>
        </p:nvSpPr>
        <p:spPr>
          <a:xfrm>
            <a:off x="1792288" y="4025504"/>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7264"/>
            <a:ext cx="2133600" cy="273844"/>
          </a:xfrm>
          <a:prstGeom prst="rect">
            <a:avLst/>
          </a:prstGeom>
        </p:spPr>
        <p:txBody>
          <a:bodyPr/>
          <a:lstStyle/>
          <a:p>
            <a:fld id="{A300C58B-C890-4441-A9C9-AA982BAF7BC9}" type="datetimeFigureOut">
              <a:rPr kumimoji="1" lang="zh-CN" altLang="en-US" smtClean="0"/>
              <a:t>10/15/15</a:t>
            </a:fld>
            <a:endParaRPr kumimoji="1" lang="zh-CN" altLang="en-US"/>
          </a:p>
        </p:txBody>
      </p:sp>
      <p:sp>
        <p:nvSpPr>
          <p:cNvPr id="6" name="页脚占位符 5"/>
          <p:cNvSpPr>
            <a:spLocks noGrp="1"/>
          </p:cNvSpPr>
          <p:nvPr>
            <p:ph type="ftr" sz="quarter" idx="11"/>
          </p:nvPr>
        </p:nvSpPr>
        <p:spPr>
          <a:xfrm>
            <a:off x="3124200" y="4767264"/>
            <a:ext cx="2895600" cy="273844"/>
          </a:xfrm>
          <a:prstGeom prst="rect">
            <a:avLst/>
          </a:prstGeom>
        </p:spPr>
        <p:txBody>
          <a:bodyPr/>
          <a:lstStyle/>
          <a:p>
            <a:endParaRPr kumimoji="1" lang="zh-CN" altLang="en-US"/>
          </a:p>
        </p:txBody>
      </p:sp>
      <p:sp>
        <p:nvSpPr>
          <p:cNvPr id="7" name="灯片编号占位符 6"/>
          <p:cNvSpPr>
            <a:spLocks noGrp="1"/>
          </p:cNvSpPr>
          <p:nvPr>
            <p:ph type="sldNum" sz="quarter" idx="12"/>
          </p:nvPr>
        </p:nvSpPr>
        <p:spPr>
          <a:xfrm>
            <a:off x="6553200" y="4767264"/>
            <a:ext cx="2133600" cy="273844"/>
          </a:xfrm>
          <a:prstGeom prst="rect">
            <a:avLst/>
          </a:prstGeom>
        </p:spPr>
        <p:txBody>
          <a:bodyPr/>
          <a:lstStyle/>
          <a:p>
            <a:fld id="{E268D07D-7D06-D640-B6D8-C1D2910CED44}" type="slidenum">
              <a:rPr kumimoji="1" lang="zh-CN" altLang="en-US" smtClean="0"/>
              <a:t>‹#›</a:t>
            </a:fld>
            <a:endParaRPr kumimoji="1" lang="zh-CN" altLang="en-US"/>
          </a:p>
        </p:txBody>
      </p:sp>
    </p:spTree>
  </p:cSld>
  <p:clrMapOvr>
    <a:masterClrMapping/>
  </p:clrMapOvr>
  <p:transition xmlns:p14="http://schemas.microsoft.com/office/powerpoint/2010/mai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A300C58B-C890-4441-A9C9-AA982BAF7BC9}" type="datetimeFigureOut">
              <a:rPr kumimoji="1" lang="zh-CN" altLang="en-US" smtClean="0"/>
              <a:t>10/15/15</a:t>
            </a:fld>
            <a:endParaRPr kumimoji="1" lang="zh-CN" altLang="en-US"/>
          </a:p>
        </p:txBody>
      </p:sp>
      <p:sp>
        <p:nvSpPr>
          <p:cNvPr id="5" name="页脚占位符 4"/>
          <p:cNvSpPr>
            <a:spLocks noGrp="1"/>
          </p:cNvSpPr>
          <p:nvPr>
            <p:ph type="ftr" sz="quarter" idx="11"/>
          </p:nvPr>
        </p:nvSpPr>
        <p:spPr>
          <a:xfrm>
            <a:off x="3124200" y="4767264"/>
            <a:ext cx="2895600" cy="273844"/>
          </a:xfrm>
          <a:prstGeom prst="rect">
            <a:avLst/>
          </a:prstGeom>
        </p:spPr>
        <p:txBody>
          <a:bodyPr/>
          <a:lstStyle/>
          <a:p>
            <a:endParaRPr kumimoji="1" lang="zh-CN" altLang="en-US"/>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E268D07D-7D06-D640-B6D8-C1D2910CED44}" type="slidenum">
              <a:rPr kumimoji="1" lang="zh-CN" altLang="en-US" smtClean="0"/>
              <a:t>‹#›</a:t>
            </a:fld>
            <a:endParaRPr kumimoji="1" lang="zh-CN" altLang="en-US"/>
          </a:p>
        </p:txBody>
      </p:sp>
    </p:spTree>
  </p:cSld>
  <p:clrMapOvr>
    <a:masterClrMapping/>
  </p:clrMapOvr>
  <p:transition xmlns:p14="http://schemas.microsoft.com/office/powerpoint/2010/mai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80"/>
            <a:ext cx="2057400" cy="4388644"/>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80"/>
            <a:ext cx="6019800" cy="4388644"/>
          </a:xfrm>
          <a:prstGeom prst="rect">
            <a:avLst/>
          </a:prstGeo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fld id="{A300C58B-C890-4441-A9C9-AA982BAF7BC9}" type="datetimeFigureOut">
              <a:rPr kumimoji="1" lang="zh-CN" altLang="en-US" smtClean="0"/>
              <a:t>10/15/15</a:t>
            </a:fld>
            <a:endParaRPr kumimoji="1" lang="zh-CN" altLang="en-US"/>
          </a:p>
        </p:txBody>
      </p:sp>
      <p:sp>
        <p:nvSpPr>
          <p:cNvPr id="5" name="页脚占位符 4"/>
          <p:cNvSpPr>
            <a:spLocks noGrp="1"/>
          </p:cNvSpPr>
          <p:nvPr>
            <p:ph type="ftr" sz="quarter" idx="11"/>
          </p:nvPr>
        </p:nvSpPr>
        <p:spPr>
          <a:xfrm>
            <a:off x="3124200" y="4767264"/>
            <a:ext cx="2895600" cy="273844"/>
          </a:xfrm>
          <a:prstGeom prst="rect">
            <a:avLst/>
          </a:prstGeom>
        </p:spPr>
        <p:txBody>
          <a:bodyPr/>
          <a:lstStyle/>
          <a:p>
            <a:endParaRPr kumimoji="1" lang="zh-CN" altLang="en-US"/>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fld id="{E268D07D-7D06-D640-B6D8-C1D2910CED44}" type="slidenum">
              <a:rPr kumimoji="1" lang="zh-CN" altLang="en-US" smtClean="0"/>
              <a:t>‹#›</a:t>
            </a:fld>
            <a:endParaRPr kumimoji="1" lang="zh-CN" altLang="en-US"/>
          </a:p>
        </p:txBody>
      </p:sp>
    </p:spTree>
  </p:cSld>
  <p:clrMapOvr>
    <a:masterClrMapping/>
  </p:clrMapOvr>
  <p:transition xmlns:p14="http://schemas.microsoft.com/office/powerpoint/2010/mai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A300C58B-C890-4441-A9C9-AA982BAF7BC9}" type="datetimeFigureOut">
              <a:rPr kumimoji="1" lang="zh-CN" altLang="en-US" smtClean="0"/>
              <a:t>10/15/15</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a:xfrm>
            <a:off x="6553200" y="4767263"/>
            <a:ext cx="2133600" cy="273844"/>
          </a:xfrm>
          <a:prstGeom prst="rect">
            <a:avLst/>
          </a:prstGeom>
        </p:spPr>
        <p:txBody>
          <a:bodyPr/>
          <a:lstStyle/>
          <a:p>
            <a:fld id="{E268D07D-7D06-D640-B6D8-C1D2910CED44}" type="slidenum">
              <a:rPr kumimoji="1" lang="zh-CN" altLang="en-US" smtClean="0"/>
              <a:t>‹#›</a:t>
            </a:fld>
            <a:endParaRPr kumimoji="1" lang="zh-CN" altLang="en-US"/>
          </a:p>
        </p:txBody>
      </p:sp>
    </p:spTree>
    <p:extLst>
      <p:ext uri="{BB962C8B-B14F-4D97-AF65-F5344CB8AC3E}">
        <p14:creationId xmlns:p14="http://schemas.microsoft.com/office/powerpoint/2010/main" val="14763379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042989" y="303610"/>
            <a:ext cx="5616575" cy="432197"/>
          </a:xfrm>
          <a:prstGeom prst="rect">
            <a:avLst/>
          </a:prstGeom>
        </p:spPr>
        <p:txBody>
          <a:bodyPr/>
          <a:lstStyle/>
          <a:p>
            <a:r>
              <a:rPr lang="zh-CN" altLang="en-US" smtClean="0"/>
              <a:t>单击此处编辑母版标题样式</a:t>
            </a:r>
            <a:endParaRPr lang="zh-CN" altLang="en-US" dirty="0"/>
          </a:p>
        </p:txBody>
      </p:sp>
      <p:sp>
        <p:nvSpPr>
          <p:cNvPr id="3" name="内容占位符 2"/>
          <p:cNvSpPr>
            <a:spLocks noGrp="1"/>
          </p:cNvSpPr>
          <p:nvPr>
            <p:ph idx="1"/>
          </p:nvPr>
        </p:nvSpPr>
        <p:spPr>
          <a:xfrm>
            <a:off x="468314" y="1113235"/>
            <a:ext cx="8142287" cy="3294459"/>
          </a:xfrm>
          <a:prstGeom prst="rect">
            <a:avLst/>
          </a:prstGeo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a:xfrm>
            <a:off x="611188" y="4713685"/>
            <a:ext cx="1293812" cy="342900"/>
          </a:xfrm>
          <a:prstGeom prst="rect">
            <a:avLst/>
          </a:prstGeom>
        </p:spPr>
        <p:txBody>
          <a:bodyPr/>
          <a:lstStyle>
            <a:lvl1pPr>
              <a:defRPr/>
            </a:lvl1pPr>
          </a:lstStyle>
          <a:p>
            <a:fld id="{2357B043-B4C0-C041-8053-048E07EA2EDE}" type="datetime1">
              <a:rPr lang="zh-CN" altLang="en-US"/>
              <a:pPr/>
              <a:t>10/15/15</a:t>
            </a:fld>
            <a:endParaRPr lang="en-US" altLang="zh-CN"/>
          </a:p>
        </p:txBody>
      </p:sp>
      <p:sp>
        <p:nvSpPr>
          <p:cNvPr id="5" name="页脚占位符 4"/>
          <p:cNvSpPr>
            <a:spLocks noGrp="1"/>
          </p:cNvSpPr>
          <p:nvPr>
            <p:ph type="ftr" sz="quarter" idx="11"/>
          </p:nvPr>
        </p:nvSpPr>
        <p:spPr>
          <a:xfrm>
            <a:off x="2051050" y="4651772"/>
            <a:ext cx="5257800" cy="404813"/>
          </a:xfrm>
          <a:prstGeom prst="rect">
            <a:avLst/>
          </a:prstGeom>
        </p:spPr>
        <p:txBody>
          <a:bodyPr/>
          <a:lstStyle>
            <a:lvl1pPr>
              <a:defRPr/>
            </a:lvl1pPr>
          </a:lstStyle>
          <a:p>
            <a:pPr>
              <a:defRPr/>
            </a:pPr>
            <a:r>
              <a:rPr lang="en-US" altLang="zh-CN"/>
              <a:t> Institute of Computer Software</a:t>
            </a:r>
          </a:p>
          <a:p>
            <a:pPr>
              <a:defRPr/>
            </a:pPr>
            <a:r>
              <a:rPr lang="en-US" altLang="zh-CN"/>
              <a:t>Nanjing University</a:t>
            </a:r>
          </a:p>
        </p:txBody>
      </p:sp>
      <p:sp>
        <p:nvSpPr>
          <p:cNvPr id="6" name="灯片编号占位符 5"/>
          <p:cNvSpPr>
            <a:spLocks noGrp="1"/>
          </p:cNvSpPr>
          <p:nvPr>
            <p:ph type="sldNum" sz="quarter" idx="12"/>
          </p:nvPr>
        </p:nvSpPr>
        <p:spPr>
          <a:xfrm>
            <a:off x="7524750" y="4713685"/>
            <a:ext cx="933450" cy="342900"/>
          </a:xfrm>
          <a:prstGeom prst="rect">
            <a:avLst/>
          </a:prstGeom>
        </p:spPr>
        <p:txBody>
          <a:bodyPr/>
          <a:lstStyle>
            <a:lvl1pPr>
              <a:defRPr/>
            </a:lvl1pPr>
          </a:lstStyle>
          <a:p>
            <a:pPr lvl="0"/>
            <a:fld id="{86CB4B4D-7CA3-9044-876B-883B54F8677D}" type="slidenum">
              <a:rPr lang="en-US" altLang="zh-CN" smtClean="0"/>
              <a:pPr lvl="0"/>
              <a:t>‹#›</a:t>
            </a:fld>
            <a:endParaRPr lang="en-US" altLang="zh-CN"/>
          </a:p>
        </p:txBody>
      </p:sp>
    </p:spTree>
    <p:extLst>
      <p:ext uri="{BB962C8B-B14F-4D97-AF65-F5344CB8AC3E}">
        <p14:creationId xmlns:p14="http://schemas.microsoft.com/office/powerpoint/2010/main" val="20335998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7663409"/>
      </p:ext>
    </p:extLst>
  </p:cSld>
  <p:clrMapOvr>
    <a:masterClrMapping/>
  </p:clrMapOvr>
  <p:transition xmlns:p14="http://schemas.microsoft.com/office/powerpoint/2010/mai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2" name="椭圆 1"/>
          <p:cNvSpPr/>
          <p:nvPr userDrawn="1"/>
        </p:nvSpPr>
        <p:spPr>
          <a:xfrm rot="5400000">
            <a:off x="1790967" y="425409"/>
            <a:ext cx="2028376" cy="1177563"/>
          </a:xfrm>
          <a:custGeom>
            <a:avLst/>
            <a:gdLst/>
            <a:ahLst/>
            <a:cxnLst/>
            <a:rect l="l" t="t" r="r" b="b"/>
            <a:pathLst>
              <a:path w="2028376" h="1177563">
                <a:moveTo>
                  <a:pt x="0" y="1177563"/>
                </a:moveTo>
                <a:lnTo>
                  <a:pt x="0" y="0"/>
                </a:lnTo>
                <a:lnTo>
                  <a:pt x="2028376" y="0"/>
                </a:lnTo>
                <a:cubicBezTo>
                  <a:pt x="1624320" y="702037"/>
                  <a:pt x="867468" y="1174384"/>
                  <a:pt x="0" y="1177563"/>
                </a:cubicBezTo>
                <a:close/>
              </a:path>
            </a:pathLst>
          </a:custGeom>
          <a:solidFill>
            <a:srgbClr val="BF34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dirty="0">
              <a:solidFill>
                <a:prstClr val="white"/>
              </a:solidFill>
              <a:latin typeface="Arial"/>
              <a:ea typeface="微软雅黑"/>
            </a:endParaRPr>
          </a:p>
        </p:txBody>
      </p:sp>
      <p:sp>
        <p:nvSpPr>
          <p:cNvPr id="3" name="矩形 7"/>
          <p:cNvSpPr/>
          <p:nvPr userDrawn="1"/>
        </p:nvSpPr>
        <p:spPr>
          <a:xfrm rot="5400000">
            <a:off x="2809829" y="584110"/>
            <a:ext cx="2346109" cy="1177890"/>
          </a:xfrm>
          <a:custGeom>
            <a:avLst/>
            <a:gdLst/>
            <a:ahLst/>
            <a:cxnLst/>
            <a:rect l="l" t="t" r="r" b="b"/>
            <a:pathLst>
              <a:path w="2346109" h="1177890">
                <a:moveTo>
                  <a:pt x="0" y="1177890"/>
                </a:moveTo>
                <a:lnTo>
                  <a:pt x="0" y="0"/>
                </a:lnTo>
                <a:lnTo>
                  <a:pt x="2346109" y="0"/>
                </a:lnTo>
                <a:cubicBezTo>
                  <a:pt x="2346109" y="429552"/>
                  <a:pt x="2231144" y="832251"/>
                  <a:pt x="2028377" y="1177890"/>
                </a:cubicBezTo>
                <a:close/>
              </a:path>
            </a:pathLst>
          </a:custGeom>
          <a:solidFill>
            <a:srgbClr val="FDA9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4" name="椭圆 12"/>
          <p:cNvSpPr/>
          <p:nvPr userDrawn="1"/>
        </p:nvSpPr>
        <p:spPr>
          <a:xfrm rot="5400000">
            <a:off x="5324310" y="425407"/>
            <a:ext cx="2028375" cy="1177562"/>
          </a:xfrm>
          <a:custGeom>
            <a:avLst/>
            <a:gdLst/>
            <a:ahLst/>
            <a:cxnLst/>
            <a:rect l="l" t="t" r="r" b="b"/>
            <a:pathLst>
              <a:path w="2028375" h="1177562">
                <a:moveTo>
                  <a:pt x="0" y="1177562"/>
                </a:moveTo>
                <a:lnTo>
                  <a:pt x="0" y="0"/>
                </a:lnTo>
                <a:cubicBezTo>
                  <a:pt x="867468" y="3179"/>
                  <a:pt x="1624319" y="475526"/>
                  <a:pt x="2028375" y="1177562"/>
                </a:cubicBezTo>
                <a:close/>
              </a:path>
            </a:pathLst>
          </a:custGeom>
          <a:solidFill>
            <a:srgbClr val="1A7B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5" name="椭圆 13"/>
          <p:cNvSpPr/>
          <p:nvPr userDrawn="1"/>
        </p:nvSpPr>
        <p:spPr>
          <a:xfrm rot="5400000">
            <a:off x="3987409" y="584418"/>
            <a:ext cx="2346724" cy="1177890"/>
          </a:xfrm>
          <a:custGeom>
            <a:avLst/>
            <a:gdLst/>
            <a:ahLst/>
            <a:cxnLst/>
            <a:rect l="l" t="t" r="r" b="b"/>
            <a:pathLst>
              <a:path w="2346724" h="1177890">
                <a:moveTo>
                  <a:pt x="0" y="1177890"/>
                </a:moveTo>
                <a:lnTo>
                  <a:pt x="0" y="0"/>
                </a:lnTo>
                <a:lnTo>
                  <a:pt x="2028990" y="0"/>
                </a:lnTo>
                <a:cubicBezTo>
                  <a:pt x="2231759" y="345641"/>
                  <a:pt x="2346724" y="748340"/>
                  <a:pt x="2346724" y="1177890"/>
                </a:cubicBezTo>
                <a:close/>
              </a:path>
            </a:pathLst>
          </a:custGeom>
          <a:solidFill>
            <a:srgbClr val="95BC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6" name="弧形 5"/>
          <p:cNvSpPr/>
          <p:nvPr userDrawn="1"/>
        </p:nvSpPr>
        <p:spPr>
          <a:xfrm>
            <a:off x="2074528" y="-2513200"/>
            <a:ext cx="4994940" cy="4994940"/>
          </a:xfrm>
          <a:prstGeom prst="arc">
            <a:avLst>
              <a:gd name="adj1" fmla="val 3404"/>
              <a:gd name="adj2" fmla="val 10819516"/>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914400"/>
            <a:endParaRPr lang="zh-CN" altLang="en-US">
              <a:solidFill>
                <a:prstClr val="black"/>
              </a:solidFill>
              <a:latin typeface="Arial"/>
              <a:ea typeface="微软雅黑"/>
            </a:endParaRPr>
          </a:p>
        </p:txBody>
      </p:sp>
      <p:sp>
        <p:nvSpPr>
          <p:cNvPr id="7" name="椭圆 6"/>
          <p:cNvSpPr/>
          <p:nvPr userDrawn="1"/>
        </p:nvSpPr>
        <p:spPr>
          <a:xfrm>
            <a:off x="4493240" y="2414232"/>
            <a:ext cx="157518" cy="157518"/>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Tree>
    <p:extLst>
      <p:ext uri="{BB962C8B-B14F-4D97-AF65-F5344CB8AC3E}">
        <p14:creationId xmlns:p14="http://schemas.microsoft.com/office/powerpoint/2010/main" val="2142247440"/>
      </p:ext>
    </p:extLst>
  </p:cSld>
  <p:clrMapOvr>
    <a:masterClrMapping/>
  </p:clrMapOvr>
  <p:transition xmlns:p14="http://schemas.microsoft.com/office/powerpoint/2010/mai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grpSp>
        <p:nvGrpSpPr>
          <p:cNvPr id="2" name="组合 1"/>
          <p:cNvGrpSpPr/>
          <p:nvPr/>
        </p:nvGrpSpPr>
        <p:grpSpPr>
          <a:xfrm>
            <a:off x="281526" y="1"/>
            <a:ext cx="105725" cy="721610"/>
            <a:chOff x="281524" y="0"/>
            <a:chExt cx="105725" cy="721610"/>
          </a:xfrm>
          <a:solidFill>
            <a:srgbClr val="1A7BAE"/>
          </a:solidFill>
        </p:grpSpPr>
        <p:sp>
          <p:nvSpPr>
            <p:cNvPr id="5" name="矩形 4"/>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rot="10800000">
            <a:off x="8801758" y="4963098"/>
            <a:ext cx="105725" cy="180402"/>
            <a:chOff x="281524" y="0"/>
            <a:chExt cx="105725" cy="721610"/>
          </a:xfrm>
          <a:solidFill>
            <a:srgbClr val="1A7BAE"/>
          </a:solidFill>
        </p:grpSpPr>
        <p:sp>
          <p:nvSpPr>
            <p:cNvPr id="10" name="矩形 9"/>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内容占位符 4"/>
          <p:cNvSpPr>
            <a:spLocks noGrp="1"/>
          </p:cNvSpPr>
          <p:nvPr>
            <p:ph idx="1"/>
          </p:nvPr>
        </p:nvSpPr>
        <p:spPr>
          <a:xfrm>
            <a:off x="457200" y="1200151"/>
            <a:ext cx="8229600" cy="3394472"/>
          </a:xfrm>
          <a:prstGeom prst="rect">
            <a:avLst/>
          </a:prstGeom>
        </p:spPr>
        <p:txBody>
          <a:bodyPr/>
          <a:lstStyle/>
          <a:p>
            <a:endParaRPr kumimoji="1" lang="zh-CN" altLang="en-US" dirty="0"/>
          </a:p>
        </p:txBody>
      </p:sp>
      <p:sp>
        <p:nvSpPr>
          <p:cNvPr id="9" name="标题 3"/>
          <p:cNvSpPr>
            <a:spLocks noGrp="1"/>
          </p:cNvSpPr>
          <p:nvPr>
            <p:ph type="title"/>
          </p:nvPr>
        </p:nvSpPr>
        <p:spPr>
          <a:xfrm>
            <a:off x="457200" y="205979"/>
            <a:ext cx="8229600" cy="857250"/>
          </a:xfrm>
          <a:prstGeom prst="rect">
            <a:avLst/>
          </a:prstGeom>
        </p:spPr>
        <p:txBody>
          <a:bodyPr/>
          <a:lstStyle/>
          <a:p>
            <a:endParaRPr kumimoji="1" lang="zh-CN" altLang="en-US" dirty="0"/>
          </a:p>
        </p:txBody>
      </p:sp>
    </p:spTree>
    <p:extLst>
      <p:ext uri="{BB962C8B-B14F-4D97-AF65-F5344CB8AC3E}">
        <p14:creationId xmlns:p14="http://schemas.microsoft.com/office/powerpoint/2010/main" val="2427067350"/>
      </p:ext>
    </p:extLst>
  </p:cSld>
  <p:clrMapOvr>
    <a:masterClrMapping/>
  </p:clrMapOvr>
  <p:transition xmlns:p14="http://schemas.microsoft.com/office/powerpoint/2010/mai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grpSp>
        <p:nvGrpSpPr>
          <p:cNvPr id="2" name="组合 1"/>
          <p:cNvGrpSpPr/>
          <p:nvPr userDrawn="1"/>
        </p:nvGrpSpPr>
        <p:grpSpPr>
          <a:xfrm>
            <a:off x="281526" y="1"/>
            <a:ext cx="105725" cy="721610"/>
            <a:chOff x="281524" y="0"/>
            <a:chExt cx="105725" cy="721610"/>
          </a:xfrm>
          <a:solidFill>
            <a:srgbClr val="1A7BAE"/>
          </a:solidFill>
        </p:grpSpPr>
        <p:sp>
          <p:nvSpPr>
            <p:cNvPr id="5" name="矩形 4"/>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6" name="矩形 5"/>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grpSp>
      <p:grpSp>
        <p:nvGrpSpPr>
          <p:cNvPr id="7" name="组合 6"/>
          <p:cNvGrpSpPr/>
          <p:nvPr userDrawn="1"/>
        </p:nvGrpSpPr>
        <p:grpSpPr>
          <a:xfrm rot="10800000">
            <a:off x="8801758" y="4963098"/>
            <a:ext cx="105725" cy="180402"/>
            <a:chOff x="281524" y="0"/>
            <a:chExt cx="105725" cy="721610"/>
          </a:xfrm>
          <a:solidFill>
            <a:srgbClr val="1A7BAE"/>
          </a:solidFill>
        </p:grpSpPr>
        <p:sp>
          <p:nvSpPr>
            <p:cNvPr id="10" name="矩形 9"/>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11" name="矩形 10"/>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grpSp>
    </p:spTree>
    <p:extLst>
      <p:ext uri="{BB962C8B-B14F-4D97-AF65-F5344CB8AC3E}">
        <p14:creationId xmlns:p14="http://schemas.microsoft.com/office/powerpoint/2010/main" val="899958222"/>
      </p:ext>
    </p:extLst>
  </p:cSld>
  <p:clrMapOvr>
    <a:masterClrMapping/>
  </p:clrMapOvr>
  <p:transition xmlns:p14="http://schemas.microsoft.com/office/powerpoint/2010/main" spd="slow">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grpSp>
        <p:nvGrpSpPr>
          <p:cNvPr id="2" name="组合 1"/>
          <p:cNvGrpSpPr/>
          <p:nvPr userDrawn="1"/>
        </p:nvGrpSpPr>
        <p:grpSpPr>
          <a:xfrm>
            <a:off x="281526" y="1"/>
            <a:ext cx="105725" cy="721610"/>
            <a:chOff x="281524" y="0"/>
            <a:chExt cx="105725" cy="721610"/>
          </a:xfrm>
          <a:solidFill>
            <a:srgbClr val="95BC49"/>
          </a:solidFill>
        </p:grpSpPr>
        <p:sp>
          <p:nvSpPr>
            <p:cNvPr id="5" name="矩形 4"/>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6" name="矩形 5"/>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grpSp>
      <p:grpSp>
        <p:nvGrpSpPr>
          <p:cNvPr id="7" name="组合 6"/>
          <p:cNvGrpSpPr/>
          <p:nvPr userDrawn="1"/>
        </p:nvGrpSpPr>
        <p:grpSpPr>
          <a:xfrm rot="10800000">
            <a:off x="8801758" y="4963098"/>
            <a:ext cx="105725" cy="180402"/>
            <a:chOff x="281524" y="0"/>
            <a:chExt cx="105725" cy="721610"/>
          </a:xfrm>
          <a:solidFill>
            <a:srgbClr val="95BC49"/>
          </a:solidFill>
        </p:grpSpPr>
        <p:sp>
          <p:nvSpPr>
            <p:cNvPr id="10" name="矩形 9"/>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11" name="矩形 10"/>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grpSp>
    </p:spTree>
    <p:extLst>
      <p:ext uri="{BB962C8B-B14F-4D97-AF65-F5344CB8AC3E}">
        <p14:creationId xmlns:p14="http://schemas.microsoft.com/office/powerpoint/2010/main" val="3222703330"/>
      </p:ext>
    </p:extLst>
  </p:cSld>
  <p:clrMapOvr>
    <a:masterClrMapping/>
  </p:clrMapOvr>
  <p:transition xmlns:p14="http://schemas.microsoft.com/office/powerpoint/2010/main" spd="slow">
    <p:push dir="u"/>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_标题和内容">
    <p:spTree>
      <p:nvGrpSpPr>
        <p:cNvPr id="1" name=""/>
        <p:cNvGrpSpPr/>
        <p:nvPr/>
      </p:nvGrpSpPr>
      <p:grpSpPr>
        <a:xfrm>
          <a:off x="0" y="0"/>
          <a:ext cx="0" cy="0"/>
          <a:chOff x="0" y="0"/>
          <a:chExt cx="0" cy="0"/>
        </a:xfrm>
      </p:grpSpPr>
      <p:grpSp>
        <p:nvGrpSpPr>
          <p:cNvPr id="2" name="组合 1"/>
          <p:cNvGrpSpPr/>
          <p:nvPr userDrawn="1"/>
        </p:nvGrpSpPr>
        <p:grpSpPr>
          <a:xfrm>
            <a:off x="281526" y="1"/>
            <a:ext cx="105725" cy="721610"/>
            <a:chOff x="281524" y="0"/>
            <a:chExt cx="105725" cy="721610"/>
          </a:xfrm>
          <a:solidFill>
            <a:srgbClr val="FDA907"/>
          </a:solidFill>
        </p:grpSpPr>
        <p:sp>
          <p:nvSpPr>
            <p:cNvPr id="5" name="矩形 4"/>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6" name="矩形 5"/>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grpSp>
      <p:grpSp>
        <p:nvGrpSpPr>
          <p:cNvPr id="7" name="组合 6"/>
          <p:cNvGrpSpPr/>
          <p:nvPr userDrawn="1"/>
        </p:nvGrpSpPr>
        <p:grpSpPr>
          <a:xfrm rot="10800000">
            <a:off x="8801758" y="4963098"/>
            <a:ext cx="105725" cy="180402"/>
            <a:chOff x="281524" y="0"/>
            <a:chExt cx="105725" cy="721610"/>
          </a:xfrm>
          <a:solidFill>
            <a:srgbClr val="FDA907"/>
          </a:solidFill>
        </p:grpSpPr>
        <p:sp>
          <p:nvSpPr>
            <p:cNvPr id="10" name="矩形 9"/>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11" name="矩形 10"/>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grpSp>
    </p:spTree>
    <p:extLst>
      <p:ext uri="{BB962C8B-B14F-4D97-AF65-F5344CB8AC3E}">
        <p14:creationId xmlns:p14="http://schemas.microsoft.com/office/powerpoint/2010/main" val="2517645988"/>
      </p:ext>
    </p:extLst>
  </p:cSld>
  <p:clrMapOvr>
    <a:masterClrMapping/>
  </p:clrMapOvr>
  <p:transition xmlns:p14="http://schemas.microsoft.com/office/powerpoint/2010/main" spd="slow">
    <p:push dir="u"/>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标题和内容">
    <p:spTree>
      <p:nvGrpSpPr>
        <p:cNvPr id="1" name=""/>
        <p:cNvGrpSpPr/>
        <p:nvPr/>
      </p:nvGrpSpPr>
      <p:grpSpPr>
        <a:xfrm>
          <a:off x="0" y="0"/>
          <a:ext cx="0" cy="0"/>
          <a:chOff x="0" y="0"/>
          <a:chExt cx="0" cy="0"/>
        </a:xfrm>
      </p:grpSpPr>
      <p:grpSp>
        <p:nvGrpSpPr>
          <p:cNvPr id="2" name="组合 1"/>
          <p:cNvGrpSpPr/>
          <p:nvPr userDrawn="1"/>
        </p:nvGrpSpPr>
        <p:grpSpPr>
          <a:xfrm>
            <a:off x="281526" y="1"/>
            <a:ext cx="105725" cy="721610"/>
            <a:chOff x="281524" y="0"/>
            <a:chExt cx="105725" cy="721610"/>
          </a:xfrm>
          <a:solidFill>
            <a:srgbClr val="BF3420"/>
          </a:solidFill>
        </p:grpSpPr>
        <p:sp>
          <p:nvSpPr>
            <p:cNvPr id="5" name="矩形 4"/>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6" name="矩形 5"/>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grpSp>
      <p:grpSp>
        <p:nvGrpSpPr>
          <p:cNvPr id="7" name="组合 6"/>
          <p:cNvGrpSpPr/>
          <p:nvPr userDrawn="1"/>
        </p:nvGrpSpPr>
        <p:grpSpPr>
          <a:xfrm rot="10800000">
            <a:off x="8801758" y="4963098"/>
            <a:ext cx="105725" cy="180402"/>
            <a:chOff x="281524" y="0"/>
            <a:chExt cx="105725" cy="721610"/>
          </a:xfrm>
          <a:solidFill>
            <a:srgbClr val="BF3420"/>
          </a:solidFill>
        </p:grpSpPr>
        <p:sp>
          <p:nvSpPr>
            <p:cNvPr id="10" name="矩形 9"/>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11" name="矩形 10"/>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grpSp>
    </p:spTree>
    <p:extLst>
      <p:ext uri="{BB962C8B-B14F-4D97-AF65-F5344CB8AC3E}">
        <p14:creationId xmlns:p14="http://schemas.microsoft.com/office/powerpoint/2010/main" val="976611100"/>
      </p:ext>
    </p:extLst>
  </p:cSld>
  <p:clrMapOvr>
    <a:masterClrMapping/>
  </p:clrMapOvr>
  <p:transition xmlns:p14="http://schemas.microsoft.com/office/powerpoint/2010/mai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7_标题和内容">
    <p:spTree>
      <p:nvGrpSpPr>
        <p:cNvPr id="1" name=""/>
        <p:cNvGrpSpPr/>
        <p:nvPr/>
      </p:nvGrpSpPr>
      <p:grpSpPr>
        <a:xfrm>
          <a:off x="0" y="0"/>
          <a:ext cx="0" cy="0"/>
          <a:chOff x="0" y="0"/>
          <a:chExt cx="0" cy="0"/>
        </a:xfrm>
      </p:grpSpPr>
      <p:grpSp>
        <p:nvGrpSpPr>
          <p:cNvPr id="2" name="组合 1"/>
          <p:cNvGrpSpPr/>
          <p:nvPr userDrawn="1"/>
        </p:nvGrpSpPr>
        <p:grpSpPr>
          <a:xfrm>
            <a:off x="161512" y="1"/>
            <a:ext cx="225739" cy="721610"/>
            <a:chOff x="161510" y="0"/>
            <a:chExt cx="225739" cy="721610"/>
          </a:xfrm>
        </p:grpSpPr>
        <p:sp>
          <p:nvSpPr>
            <p:cNvPr id="3" name="矩形 2"/>
            <p:cNvSpPr/>
            <p:nvPr/>
          </p:nvSpPr>
          <p:spPr>
            <a:xfrm>
              <a:off x="161510" y="0"/>
              <a:ext cx="45719" cy="721610"/>
            </a:xfrm>
            <a:prstGeom prst="rect">
              <a:avLst/>
            </a:prstGeom>
            <a:solidFill>
              <a:srgbClr val="1A7B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4" name="矩形 3"/>
            <p:cNvSpPr/>
            <p:nvPr/>
          </p:nvSpPr>
          <p:spPr>
            <a:xfrm>
              <a:off x="221517" y="0"/>
              <a:ext cx="45719" cy="721610"/>
            </a:xfrm>
            <a:prstGeom prst="rect">
              <a:avLst/>
            </a:prstGeom>
            <a:solidFill>
              <a:srgbClr val="95BC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5" name="矩形 4"/>
            <p:cNvSpPr/>
            <p:nvPr/>
          </p:nvSpPr>
          <p:spPr>
            <a:xfrm>
              <a:off x="281524" y="0"/>
              <a:ext cx="45719" cy="721610"/>
            </a:xfrm>
            <a:prstGeom prst="rect">
              <a:avLst/>
            </a:prstGeom>
            <a:solidFill>
              <a:srgbClr val="FDA9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6" name="矩形 5"/>
            <p:cNvSpPr/>
            <p:nvPr/>
          </p:nvSpPr>
          <p:spPr>
            <a:xfrm>
              <a:off x="341530" y="0"/>
              <a:ext cx="45719" cy="721610"/>
            </a:xfrm>
            <a:prstGeom prst="rect">
              <a:avLst/>
            </a:prstGeom>
            <a:solidFill>
              <a:srgbClr val="BF34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grpSp>
      <p:grpSp>
        <p:nvGrpSpPr>
          <p:cNvPr id="7" name="组合 6"/>
          <p:cNvGrpSpPr/>
          <p:nvPr userDrawn="1"/>
        </p:nvGrpSpPr>
        <p:grpSpPr>
          <a:xfrm rot="10800000">
            <a:off x="8801758" y="4963098"/>
            <a:ext cx="225739" cy="180402"/>
            <a:chOff x="161510" y="0"/>
            <a:chExt cx="225739" cy="721610"/>
          </a:xfrm>
        </p:grpSpPr>
        <p:sp>
          <p:nvSpPr>
            <p:cNvPr id="8" name="矩形 7"/>
            <p:cNvSpPr/>
            <p:nvPr/>
          </p:nvSpPr>
          <p:spPr>
            <a:xfrm>
              <a:off x="161510" y="0"/>
              <a:ext cx="45719" cy="721610"/>
            </a:xfrm>
            <a:prstGeom prst="rect">
              <a:avLst/>
            </a:prstGeom>
            <a:solidFill>
              <a:srgbClr val="1A7B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9" name="矩形 8"/>
            <p:cNvSpPr/>
            <p:nvPr/>
          </p:nvSpPr>
          <p:spPr>
            <a:xfrm>
              <a:off x="221517" y="0"/>
              <a:ext cx="45719" cy="721610"/>
            </a:xfrm>
            <a:prstGeom prst="rect">
              <a:avLst/>
            </a:prstGeom>
            <a:solidFill>
              <a:srgbClr val="95BC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10" name="矩形 9"/>
            <p:cNvSpPr/>
            <p:nvPr/>
          </p:nvSpPr>
          <p:spPr>
            <a:xfrm>
              <a:off x="281524" y="0"/>
              <a:ext cx="45719" cy="721610"/>
            </a:xfrm>
            <a:prstGeom prst="rect">
              <a:avLst/>
            </a:prstGeom>
            <a:solidFill>
              <a:srgbClr val="FDA9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11" name="矩形 10"/>
            <p:cNvSpPr/>
            <p:nvPr/>
          </p:nvSpPr>
          <p:spPr>
            <a:xfrm>
              <a:off x="341530" y="0"/>
              <a:ext cx="45719" cy="721610"/>
            </a:xfrm>
            <a:prstGeom prst="rect">
              <a:avLst/>
            </a:prstGeom>
            <a:solidFill>
              <a:srgbClr val="BF34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grpSp>
    </p:spTree>
    <p:extLst>
      <p:ext uri="{BB962C8B-B14F-4D97-AF65-F5344CB8AC3E}">
        <p14:creationId xmlns:p14="http://schemas.microsoft.com/office/powerpoint/2010/main" val="1350868416"/>
      </p:ext>
    </p:extLst>
  </p:cSld>
  <p:clrMapOvr>
    <a:masterClrMapping/>
  </p:clrMapOvr>
  <p:transition xmlns:p14="http://schemas.microsoft.com/office/powerpoint/2010/main" spd="slow">
    <p:push dir="u"/>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4693567"/>
      </p:ext>
    </p:extLst>
  </p:cSld>
  <p:clrMapOvr>
    <a:masterClrMapping/>
  </p:clrMapOvr>
  <p:transition xmlns:p14="http://schemas.microsoft.com/office/powerpoint/2010/mai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7845594"/>
      </p:ext>
    </p:extLst>
  </p:cSld>
  <p:clrMapOvr>
    <a:masterClrMapping/>
  </p:clrMapOvr>
  <p:transition xmlns:p14="http://schemas.microsoft.com/office/powerpoint/2010/main" spd="slow">
    <p:push dir="u"/>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12" name="矩形 11"/>
          <p:cNvSpPr/>
          <p:nvPr userDrawn="1"/>
        </p:nvSpPr>
        <p:spPr>
          <a:xfrm>
            <a:off x="0" y="2706765"/>
            <a:ext cx="9144000" cy="13501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pic>
        <p:nvPicPr>
          <p:cNvPr id="3" name="Picture 2" descr="C:\Documents and Settings\yangweizhou\桌面\2.jpg"/>
          <p:cNvPicPr>
            <a:picLocks noChangeAspect="1" noChangeArrowheads="1"/>
          </p:cNvPicPr>
          <p:nvPr userDrawn="1"/>
        </p:nvPicPr>
        <p:blipFill rotWithShape="1">
          <a:blip r:embed="rId2"/>
          <a:srcRect b="20467"/>
          <a:stretch/>
        </p:blipFill>
        <p:spPr bwMode="auto">
          <a:xfrm>
            <a:off x="0" y="0"/>
            <a:ext cx="9144000" cy="5143500"/>
          </a:xfrm>
          <a:prstGeom prst="rect">
            <a:avLst/>
          </a:prstGeom>
          <a:noFill/>
        </p:spPr>
      </p:pic>
    </p:spTree>
    <p:extLst>
      <p:ext uri="{BB962C8B-B14F-4D97-AF65-F5344CB8AC3E}">
        <p14:creationId xmlns:p14="http://schemas.microsoft.com/office/powerpoint/2010/main" val="1617208191"/>
      </p:ext>
    </p:extLst>
  </p:cSld>
  <p:clrMapOvr>
    <a:masterClrMapping/>
  </p:clrMapOvr>
  <p:transition xmlns:p14="http://schemas.microsoft.com/office/powerpoint/2010/main" spd="slow">
    <p:push dir="u"/>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0920341"/>
      </p:ext>
    </p:extLst>
  </p:cSld>
  <p:clrMapOvr>
    <a:masterClrMapping/>
  </p:clrMapOvr>
  <p:transition xmlns:p14="http://schemas.microsoft.com/office/powerpoint/2010/main" spd="slow">
    <p:push dir="u"/>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4"/>
            <a:ext cx="2133600" cy="273844"/>
          </a:xfrm>
          <a:prstGeom prst="rect">
            <a:avLst/>
          </a:prstGeom>
        </p:spPr>
        <p:txBody>
          <a:bodyPr/>
          <a:lstStyle/>
          <a:p>
            <a:pPr defTabSz="914400"/>
            <a:endParaRPr lang="zh-CN" altLang="en-US">
              <a:solidFill>
                <a:prstClr val="black"/>
              </a:solidFill>
              <a:latin typeface="Arial"/>
              <a:ea typeface="微软雅黑"/>
            </a:endParaRPr>
          </a:p>
        </p:txBody>
      </p:sp>
      <p:sp>
        <p:nvSpPr>
          <p:cNvPr id="3" name="页脚占位符 2"/>
          <p:cNvSpPr>
            <a:spLocks noGrp="1"/>
          </p:cNvSpPr>
          <p:nvPr>
            <p:ph type="ftr" sz="quarter" idx="11"/>
          </p:nvPr>
        </p:nvSpPr>
        <p:spPr>
          <a:xfrm>
            <a:off x="3124200" y="4767264"/>
            <a:ext cx="2895600" cy="273844"/>
          </a:xfrm>
          <a:prstGeom prst="rect">
            <a:avLst/>
          </a:prstGeom>
        </p:spPr>
        <p:txBody>
          <a:bodyPr/>
          <a:lstStyle/>
          <a:p>
            <a:pPr defTabSz="914400"/>
            <a:endParaRPr lang="zh-CN" altLang="en-US">
              <a:solidFill>
                <a:prstClr val="black"/>
              </a:solidFill>
              <a:latin typeface="Arial"/>
              <a:ea typeface="微软雅黑"/>
            </a:endParaRPr>
          </a:p>
        </p:txBody>
      </p:sp>
      <p:sp>
        <p:nvSpPr>
          <p:cNvPr id="4" name="灯片编号占位符 3"/>
          <p:cNvSpPr>
            <a:spLocks noGrp="1"/>
          </p:cNvSpPr>
          <p:nvPr>
            <p:ph type="sldNum" sz="quarter" idx="12"/>
          </p:nvPr>
        </p:nvSpPr>
        <p:spPr>
          <a:xfrm>
            <a:off x="6553200" y="4767264"/>
            <a:ext cx="2133600" cy="273844"/>
          </a:xfrm>
          <a:prstGeom prst="rect">
            <a:avLst/>
          </a:prstGeom>
        </p:spPr>
        <p:txBody>
          <a:bodyPr/>
          <a:lstStyle/>
          <a:p>
            <a:pPr defTabSz="914400"/>
            <a:fld id="{0C913308-F349-4B6D-A68A-DD1791B4A57B}" type="slidenum">
              <a:rPr lang="zh-CN" altLang="en-US">
                <a:solidFill>
                  <a:prstClr val="black"/>
                </a:solidFill>
                <a:latin typeface="Arial"/>
                <a:ea typeface="微软雅黑"/>
              </a:rPr>
              <a:pPr defTabSz="914400"/>
              <a:t>‹#›</a:t>
            </a:fld>
            <a:endParaRPr lang="zh-CN" altLang="en-US">
              <a:solidFill>
                <a:prstClr val="black"/>
              </a:solidFill>
              <a:latin typeface="Arial"/>
              <a:ea typeface="微软雅黑"/>
            </a:endParaRPr>
          </a:p>
        </p:txBody>
      </p:sp>
    </p:spTree>
    <p:extLst>
      <p:ext uri="{BB962C8B-B14F-4D97-AF65-F5344CB8AC3E}">
        <p14:creationId xmlns:p14="http://schemas.microsoft.com/office/powerpoint/2010/main" val="491756877"/>
      </p:ext>
    </p:extLst>
  </p:cSld>
  <p:clrMapOvr>
    <a:masterClrMapping/>
  </p:clrMapOvr>
  <p:transition xmlns:p14="http://schemas.microsoft.com/office/powerpoint/2010/mai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grpSp>
        <p:nvGrpSpPr>
          <p:cNvPr id="2" name="组合 1"/>
          <p:cNvGrpSpPr/>
          <p:nvPr/>
        </p:nvGrpSpPr>
        <p:grpSpPr>
          <a:xfrm>
            <a:off x="281526" y="1"/>
            <a:ext cx="105725" cy="721610"/>
            <a:chOff x="281524" y="0"/>
            <a:chExt cx="105725" cy="721610"/>
          </a:xfrm>
          <a:solidFill>
            <a:srgbClr val="95BC49"/>
          </a:solidFill>
        </p:grpSpPr>
        <p:sp>
          <p:nvSpPr>
            <p:cNvPr id="5" name="矩形 4"/>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rot="10800000">
            <a:off x="8801758" y="4963098"/>
            <a:ext cx="105725" cy="180402"/>
            <a:chOff x="281524" y="0"/>
            <a:chExt cx="105725" cy="721610"/>
          </a:xfrm>
          <a:solidFill>
            <a:srgbClr val="95BC49"/>
          </a:solidFill>
        </p:grpSpPr>
        <p:sp>
          <p:nvSpPr>
            <p:cNvPr id="10" name="矩形 9"/>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内容占位符 4"/>
          <p:cNvSpPr>
            <a:spLocks noGrp="1"/>
          </p:cNvSpPr>
          <p:nvPr>
            <p:ph idx="1"/>
          </p:nvPr>
        </p:nvSpPr>
        <p:spPr>
          <a:xfrm>
            <a:off x="457200" y="1200151"/>
            <a:ext cx="8229600" cy="3394472"/>
          </a:xfrm>
          <a:prstGeom prst="rect">
            <a:avLst/>
          </a:prstGeom>
        </p:spPr>
        <p:txBody>
          <a:bodyPr/>
          <a:lstStyle/>
          <a:p>
            <a:endParaRPr kumimoji="1" lang="zh-CN" altLang="en-US" dirty="0"/>
          </a:p>
        </p:txBody>
      </p:sp>
      <p:sp>
        <p:nvSpPr>
          <p:cNvPr id="9" name="标题 3"/>
          <p:cNvSpPr>
            <a:spLocks noGrp="1"/>
          </p:cNvSpPr>
          <p:nvPr>
            <p:ph type="title"/>
          </p:nvPr>
        </p:nvSpPr>
        <p:spPr>
          <a:xfrm>
            <a:off x="457200" y="205979"/>
            <a:ext cx="8229600" cy="857250"/>
          </a:xfrm>
          <a:prstGeom prst="rect">
            <a:avLst/>
          </a:prstGeom>
        </p:spPr>
        <p:txBody>
          <a:bodyPr/>
          <a:lstStyle/>
          <a:p>
            <a:endParaRPr kumimoji="1" lang="zh-CN" altLang="en-US" dirty="0"/>
          </a:p>
        </p:txBody>
      </p:sp>
    </p:spTree>
    <p:extLst>
      <p:ext uri="{BB962C8B-B14F-4D97-AF65-F5344CB8AC3E}">
        <p14:creationId xmlns:p14="http://schemas.microsoft.com/office/powerpoint/2010/main" val="3456618931"/>
      </p:ext>
    </p:extLst>
  </p:cSld>
  <p:clrMapOvr>
    <a:masterClrMapping/>
  </p:clrMapOvr>
  <p:transition xmlns:p14="http://schemas.microsoft.com/office/powerpoint/2010/main" spd="slow">
    <p:push dir="u"/>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3" y="204787"/>
            <a:ext cx="3008313" cy="8715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9"/>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3" y="1076327"/>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7264"/>
            <a:ext cx="2133600" cy="273844"/>
          </a:xfrm>
          <a:prstGeom prst="rect">
            <a:avLst/>
          </a:prstGeom>
        </p:spPr>
        <p:txBody>
          <a:bodyPr/>
          <a:lstStyle/>
          <a:p>
            <a:pPr defTabSz="914400"/>
            <a:endParaRPr lang="zh-CN" altLang="en-US">
              <a:solidFill>
                <a:prstClr val="black"/>
              </a:solidFill>
              <a:latin typeface="Arial"/>
              <a:ea typeface="微软雅黑"/>
            </a:endParaRPr>
          </a:p>
        </p:txBody>
      </p:sp>
      <p:sp>
        <p:nvSpPr>
          <p:cNvPr id="6" name="页脚占位符 5"/>
          <p:cNvSpPr>
            <a:spLocks noGrp="1"/>
          </p:cNvSpPr>
          <p:nvPr>
            <p:ph type="ftr" sz="quarter" idx="11"/>
          </p:nvPr>
        </p:nvSpPr>
        <p:spPr>
          <a:xfrm>
            <a:off x="3124200" y="4767264"/>
            <a:ext cx="2895600" cy="273844"/>
          </a:xfrm>
          <a:prstGeom prst="rect">
            <a:avLst/>
          </a:prstGeom>
        </p:spPr>
        <p:txBody>
          <a:bodyPr/>
          <a:lstStyle/>
          <a:p>
            <a:pPr defTabSz="914400"/>
            <a:endParaRPr lang="zh-CN" altLang="en-US">
              <a:solidFill>
                <a:prstClr val="black"/>
              </a:solidFill>
              <a:latin typeface="Arial"/>
              <a:ea typeface="微软雅黑"/>
            </a:endParaRPr>
          </a:p>
        </p:txBody>
      </p:sp>
      <p:sp>
        <p:nvSpPr>
          <p:cNvPr id="7" name="灯片编号占位符 6"/>
          <p:cNvSpPr>
            <a:spLocks noGrp="1"/>
          </p:cNvSpPr>
          <p:nvPr>
            <p:ph type="sldNum" sz="quarter" idx="12"/>
          </p:nvPr>
        </p:nvSpPr>
        <p:spPr>
          <a:xfrm>
            <a:off x="6553200" y="4767264"/>
            <a:ext cx="2133600" cy="273844"/>
          </a:xfrm>
          <a:prstGeom prst="rect">
            <a:avLst/>
          </a:prstGeom>
        </p:spPr>
        <p:txBody>
          <a:bodyPr/>
          <a:lstStyle/>
          <a:p>
            <a:pPr defTabSz="914400"/>
            <a:fld id="{0C913308-F349-4B6D-A68A-DD1791B4A57B}" type="slidenum">
              <a:rPr lang="zh-CN" altLang="en-US">
                <a:solidFill>
                  <a:prstClr val="black"/>
                </a:solidFill>
                <a:latin typeface="Arial"/>
                <a:ea typeface="微软雅黑"/>
              </a:rPr>
              <a:pPr defTabSz="914400"/>
              <a:t>‹#›</a:t>
            </a:fld>
            <a:endParaRPr lang="zh-CN" altLang="en-US">
              <a:solidFill>
                <a:prstClr val="black"/>
              </a:solidFill>
              <a:latin typeface="Arial"/>
              <a:ea typeface="微软雅黑"/>
            </a:endParaRPr>
          </a:p>
        </p:txBody>
      </p:sp>
    </p:spTree>
    <p:extLst>
      <p:ext uri="{BB962C8B-B14F-4D97-AF65-F5344CB8AC3E}">
        <p14:creationId xmlns:p14="http://schemas.microsoft.com/office/powerpoint/2010/main" val="3515383097"/>
      </p:ext>
    </p:extLst>
  </p:cSld>
  <p:clrMapOvr>
    <a:masterClrMapping/>
  </p:clrMapOvr>
  <p:transition xmlns:p14="http://schemas.microsoft.com/office/powerpoint/2010/main" spd="slow">
    <p:push dir="u"/>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1"/>
            <a:ext cx="5486400" cy="425054"/>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4"/>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7264"/>
            <a:ext cx="2133600" cy="273844"/>
          </a:xfrm>
          <a:prstGeom prst="rect">
            <a:avLst/>
          </a:prstGeom>
        </p:spPr>
        <p:txBody>
          <a:bodyPr/>
          <a:lstStyle/>
          <a:p>
            <a:pPr defTabSz="914400"/>
            <a:endParaRPr lang="zh-CN" altLang="en-US">
              <a:solidFill>
                <a:prstClr val="black"/>
              </a:solidFill>
              <a:latin typeface="Arial"/>
              <a:ea typeface="微软雅黑"/>
            </a:endParaRPr>
          </a:p>
        </p:txBody>
      </p:sp>
      <p:sp>
        <p:nvSpPr>
          <p:cNvPr id="6" name="页脚占位符 5"/>
          <p:cNvSpPr>
            <a:spLocks noGrp="1"/>
          </p:cNvSpPr>
          <p:nvPr>
            <p:ph type="ftr" sz="quarter" idx="11"/>
          </p:nvPr>
        </p:nvSpPr>
        <p:spPr>
          <a:xfrm>
            <a:off x="3124200" y="4767264"/>
            <a:ext cx="2895600" cy="273844"/>
          </a:xfrm>
          <a:prstGeom prst="rect">
            <a:avLst/>
          </a:prstGeom>
        </p:spPr>
        <p:txBody>
          <a:bodyPr/>
          <a:lstStyle/>
          <a:p>
            <a:pPr defTabSz="914400"/>
            <a:endParaRPr lang="zh-CN" altLang="en-US">
              <a:solidFill>
                <a:prstClr val="black"/>
              </a:solidFill>
              <a:latin typeface="Arial"/>
              <a:ea typeface="微软雅黑"/>
            </a:endParaRPr>
          </a:p>
        </p:txBody>
      </p:sp>
      <p:sp>
        <p:nvSpPr>
          <p:cNvPr id="7" name="灯片编号占位符 6"/>
          <p:cNvSpPr>
            <a:spLocks noGrp="1"/>
          </p:cNvSpPr>
          <p:nvPr>
            <p:ph type="sldNum" sz="quarter" idx="12"/>
          </p:nvPr>
        </p:nvSpPr>
        <p:spPr>
          <a:xfrm>
            <a:off x="6553200" y="4767264"/>
            <a:ext cx="2133600" cy="273844"/>
          </a:xfrm>
          <a:prstGeom prst="rect">
            <a:avLst/>
          </a:prstGeom>
        </p:spPr>
        <p:txBody>
          <a:bodyPr/>
          <a:lstStyle/>
          <a:p>
            <a:pPr defTabSz="914400"/>
            <a:fld id="{0C913308-F349-4B6D-A68A-DD1791B4A57B}" type="slidenum">
              <a:rPr lang="zh-CN" altLang="en-US">
                <a:solidFill>
                  <a:prstClr val="black"/>
                </a:solidFill>
                <a:latin typeface="Arial"/>
                <a:ea typeface="微软雅黑"/>
              </a:rPr>
              <a:pPr defTabSz="914400"/>
              <a:t>‹#›</a:t>
            </a:fld>
            <a:endParaRPr lang="zh-CN" altLang="en-US">
              <a:solidFill>
                <a:prstClr val="black"/>
              </a:solidFill>
              <a:latin typeface="Arial"/>
              <a:ea typeface="微软雅黑"/>
            </a:endParaRPr>
          </a:p>
        </p:txBody>
      </p:sp>
    </p:spTree>
    <p:extLst>
      <p:ext uri="{BB962C8B-B14F-4D97-AF65-F5344CB8AC3E}">
        <p14:creationId xmlns:p14="http://schemas.microsoft.com/office/powerpoint/2010/main" val="552599727"/>
      </p:ext>
    </p:extLst>
  </p:cSld>
  <p:clrMapOvr>
    <a:masterClrMapping/>
  </p:clrMapOvr>
  <p:transition xmlns:p14="http://schemas.microsoft.com/office/powerpoint/2010/main" spd="slow">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pPr defTabSz="914400"/>
            <a:endParaRPr lang="zh-CN" altLang="en-US">
              <a:solidFill>
                <a:prstClr val="black"/>
              </a:solidFill>
              <a:latin typeface="Arial"/>
              <a:ea typeface="微软雅黑"/>
            </a:endParaRPr>
          </a:p>
        </p:txBody>
      </p:sp>
      <p:sp>
        <p:nvSpPr>
          <p:cNvPr id="5" name="页脚占位符 4"/>
          <p:cNvSpPr>
            <a:spLocks noGrp="1"/>
          </p:cNvSpPr>
          <p:nvPr>
            <p:ph type="ftr" sz="quarter" idx="11"/>
          </p:nvPr>
        </p:nvSpPr>
        <p:spPr>
          <a:xfrm>
            <a:off x="3124200" y="4767264"/>
            <a:ext cx="2895600" cy="273844"/>
          </a:xfrm>
          <a:prstGeom prst="rect">
            <a:avLst/>
          </a:prstGeom>
        </p:spPr>
        <p:txBody>
          <a:bodyPr/>
          <a:lstStyle/>
          <a:p>
            <a:pPr defTabSz="914400"/>
            <a:endParaRPr lang="zh-CN" altLang="en-US">
              <a:solidFill>
                <a:prstClr val="black"/>
              </a:solidFill>
              <a:latin typeface="Arial"/>
              <a:ea typeface="微软雅黑"/>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pPr defTabSz="914400"/>
            <a:fld id="{0C913308-F349-4B6D-A68A-DD1791B4A57B}" type="slidenum">
              <a:rPr lang="zh-CN" altLang="en-US">
                <a:solidFill>
                  <a:prstClr val="black"/>
                </a:solidFill>
                <a:latin typeface="Arial"/>
                <a:ea typeface="微软雅黑"/>
              </a:rPr>
              <a:pPr defTabSz="914400"/>
              <a:t>‹#›</a:t>
            </a:fld>
            <a:endParaRPr lang="zh-CN" altLang="en-US">
              <a:solidFill>
                <a:prstClr val="black"/>
              </a:solidFill>
              <a:latin typeface="Arial"/>
              <a:ea typeface="微软雅黑"/>
            </a:endParaRPr>
          </a:p>
        </p:txBody>
      </p:sp>
    </p:spTree>
    <p:extLst>
      <p:ext uri="{BB962C8B-B14F-4D97-AF65-F5344CB8AC3E}">
        <p14:creationId xmlns:p14="http://schemas.microsoft.com/office/powerpoint/2010/main" val="3113409078"/>
      </p:ext>
    </p:extLst>
  </p:cSld>
  <p:clrMapOvr>
    <a:masterClrMapping/>
  </p:clrMapOvr>
  <p:transition xmlns:p14="http://schemas.microsoft.com/office/powerpoint/2010/main" spd="slow">
    <p:push dir="u"/>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80"/>
            <a:ext cx="2057400" cy="4388644"/>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80"/>
            <a:ext cx="6019800" cy="4388644"/>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7264"/>
            <a:ext cx="2133600" cy="273844"/>
          </a:xfrm>
          <a:prstGeom prst="rect">
            <a:avLst/>
          </a:prstGeom>
        </p:spPr>
        <p:txBody>
          <a:bodyPr/>
          <a:lstStyle/>
          <a:p>
            <a:pPr defTabSz="914400"/>
            <a:endParaRPr lang="zh-CN" altLang="en-US">
              <a:solidFill>
                <a:prstClr val="black"/>
              </a:solidFill>
              <a:latin typeface="Arial"/>
              <a:ea typeface="微软雅黑"/>
            </a:endParaRPr>
          </a:p>
        </p:txBody>
      </p:sp>
      <p:sp>
        <p:nvSpPr>
          <p:cNvPr id="5" name="页脚占位符 4"/>
          <p:cNvSpPr>
            <a:spLocks noGrp="1"/>
          </p:cNvSpPr>
          <p:nvPr>
            <p:ph type="ftr" sz="quarter" idx="11"/>
          </p:nvPr>
        </p:nvSpPr>
        <p:spPr>
          <a:xfrm>
            <a:off x="3124200" y="4767264"/>
            <a:ext cx="2895600" cy="273844"/>
          </a:xfrm>
          <a:prstGeom prst="rect">
            <a:avLst/>
          </a:prstGeom>
        </p:spPr>
        <p:txBody>
          <a:bodyPr/>
          <a:lstStyle/>
          <a:p>
            <a:pPr defTabSz="914400"/>
            <a:endParaRPr lang="zh-CN" altLang="en-US">
              <a:solidFill>
                <a:prstClr val="black"/>
              </a:solidFill>
              <a:latin typeface="Arial"/>
              <a:ea typeface="微软雅黑"/>
            </a:endParaRPr>
          </a:p>
        </p:txBody>
      </p:sp>
      <p:sp>
        <p:nvSpPr>
          <p:cNvPr id="6" name="灯片编号占位符 5"/>
          <p:cNvSpPr>
            <a:spLocks noGrp="1"/>
          </p:cNvSpPr>
          <p:nvPr>
            <p:ph type="sldNum" sz="quarter" idx="12"/>
          </p:nvPr>
        </p:nvSpPr>
        <p:spPr>
          <a:xfrm>
            <a:off x="6553200" y="4767264"/>
            <a:ext cx="2133600" cy="273844"/>
          </a:xfrm>
          <a:prstGeom prst="rect">
            <a:avLst/>
          </a:prstGeom>
        </p:spPr>
        <p:txBody>
          <a:bodyPr/>
          <a:lstStyle/>
          <a:p>
            <a:pPr defTabSz="914400"/>
            <a:fld id="{0C913308-F349-4B6D-A68A-DD1791B4A57B}" type="slidenum">
              <a:rPr lang="zh-CN" altLang="en-US">
                <a:solidFill>
                  <a:prstClr val="black"/>
                </a:solidFill>
                <a:latin typeface="Arial"/>
                <a:ea typeface="微软雅黑"/>
              </a:rPr>
              <a:pPr defTabSz="914400"/>
              <a:t>‹#›</a:t>
            </a:fld>
            <a:endParaRPr lang="zh-CN" altLang="en-US">
              <a:solidFill>
                <a:prstClr val="black"/>
              </a:solidFill>
              <a:latin typeface="Arial"/>
              <a:ea typeface="微软雅黑"/>
            </a:endParaRPr>
          </a:p>
        </p:txBody>
      </p:sp>
    </p:spTree>
    <p:extLst>
      <p:ext uri="{BB962C8B-B14F-4D97-AF65-F5344CB8AC3E}">
        <p14:creationId xmlns:p14="http://schemas.microsoft.com/office/powerpoint/2010/main" val="4145159129"/>
      </p:ext>
    </p:extLst>
  </p:cSld>
  <p:clrMapOvr>
    <a:masterClrMapping/>
  </p:clrMapOvr>
  <p:transition xmlns:p14="http://schemas.microsoft.com/office/powerpoint/2010/mai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标题和内容">
    <p:spTree>
      <p:nvGrpSpPr>
        <p:cNvPr id="1" name=""/>
        <p:cNvGrpSpPr/>
        <p:nvPr/>
      </p:nvGrpSpPr>
      <p:grpSpPr>
        <a:xfrm>
          <a:off x="0" y="0"/>
          <a:ext cx="0" cy="0"/>
          <a:chOff x="0" y="0"/>
          <a:chExt cx="0" cy="0"/>
        </a:xfrm>
      </p:grpSpPr>
      <p:grpSp>
        <p:nvGrpSpPr>
          <p:cNvPr id="2" name="组合 1"/>
          <p:cNvGrpSpPr/>
          <p:nvPr/>
        </p:nvGrpSpPr>
        <p:grpSpPr>
          <a:xfrm>
            <a:off x="281526" y="1"/>
            <a:ext cx="105725" cy="721610"/>
            <a:chOff x="281524" y="0"/>
            <a:chExt cx="105725" cy="721610"/>
          </a:xfrm>
          <a:solidFill>
            <a:srgbClr val="FDA907"/>
          </a:solidFill>
        </p:grpSpPr>
        <p:sp>
          <p:nvSpPr>
            <p:cNvPr id="5" name="矩形 4"/>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rot="10800000">
            <a:off x="8801758" y="4963098"/>
            <a:ext cx="105725" cy="180402"/>
            <a:chOff x="281524" y="0"/>
            <a:chExt cx="105725" cy="721610"/>
          </a:xfrm>
          <a:solidFill>
            <a:srgbClr val="FDA907"/>
          </a:solidFill>
        </p:grpSpPr>
        <p:sp>
          <p:nvSpPr>
            <p:cNvPr id="10" name="矩形 9"/>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内容占位符 4"/>
          <p:cNvSpPr>
            <a:spLocks noGrp="1"/>
          </p:cNvSpPr>
          <p:nvPr>
            <p:ph idx="1"/>
          </p:nvPr>
        </p:nvSpPr>
        <p:spPr>
          <a:xfrm>
            <a:off x="457200" y="1200151"/>
            <a:ext cx="8229600" cy="3394472"/>
          </a:xfrm>
          <a:prstGeom prst="rect">
            <a:avLst/>
          </a:prstGeom>
        </p:spPr>
        <p:txBody>
          <a:bodyPr/>
          <a:lstStyle/>
          <a:p>
            <a:endParaRPr kumimoji="1" lang="zh-CN" altLang="en-US" dirty="0"/>
          </a:p>
        </p:txBody>
      </p:sp>
      <p:sp>
        <p:nvSpPr>
          <p:cNvPr id="9" name="标题 3"/>
          <p:cNvSpPr>
            <a:spLocks noGrp="1"/>
          </p:cNvSpPr>
          <p:nvPr>
            <p:ph type="title"/>
          </p:nvPr>
        </p:nvSpPr>
        <p:spPr>
          <a:xfrm>
            <a:off x="457200" y="205979"/>
            <a:ext cx="8229600" cy="857250"/>
          </a:xfrm>
          <a:prstGeom prst="rect">
            <a:avLst/>
          </a:prstGeom>
        </p:spPr>
        <p:txBody>
          <a:bodyPr/>
          <a:lstStyle/>
          <a:p>
            <a:endParaRPr kumimoji="1" lang="zh-CN" altLang="en-US" dirty="0"/>
          </a:p>
        </p:txBody>
      </p:sp>
    </p:spTree>
    <p:extLst>
      <p:ext uri="{BB962C8B-B14F-4D97-AF65-F5344CB8AC3E}">
        <p14:creationId xmlns:p14="http://schemas.microsoft.com/office/powerpoint/2010/main" val="2596466869"/>
      </p:ext>
    </p:extLst>
  </p:cSld>
  <p:clrMapOvr>
    <a:masterClrMapping/>
  </p:clrMapOvr>
  <p:transition xmlns:p14="http://schemas.microsoft.com/office/powerpoint/2010/mai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标题和内容">
    <p:spTree>
      <p:nvGrpSpPr>
        <p:cNvPr id="1" name=""/>
        <p:cNvGrpSpPr/>
        <p:nvPr/>
      </p:nvGrpSpPr>
      <p:grpSpPr>
        <a:xfrm>
          <a:off x="0" y="0"/>
          <a:ext cx="0" cy="0"/>
          <a:chOff x="0" y="0"/>
          <a:chExt cx="0" cy="0"/>
        </a:xfrm>
      </p:grpSpPr>
      <p:grpSp>
        <p:nvGrpSpPr>
          <p:cNvPr id="2" name="组合 1"/>
          <p:cNvGrpSpPr/>
          <p:nvPr/>
        </p:nvGrpSpPr>
        <p:grpSpPr>
          <a:xfrm>
            <a:off x="281526" y="1"/>
            <a:ext cx="105725" cy="721610"/>
            <a:chOff x="281524" y="0"/>
            <a:chExt cx="105725" cy="721610"/>
          </a:xfrm>
          <a:solidFill>
            <a:srgbClr val="BF3420"/>
          </a:solidFill>
        </p:grpSpPr>
        <p:sp>
          <p:nvSpPr>
            <p:cNvPr id="5" name="矩形 4"/>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rot="10800000">
            <a:off x="8801758" y="4963098"/>
            <a:ext cx="105725" cy="180402"/>
            <a:chOff x="281524" y="0"/>
            <a:chExt cx="105725" cy="721610"/>
          </a:xfrm>
          <a:solidFill>
            <a:srgbClr val="BF3420"/>
          </a:solidFill>
        </p:grpSpPr>
        <p:sp>
          <p:nvSpPr>
            <p:cNvPr id="10" name="矩形 9"/>
            <p:cNvSpPr/>
            <p:nvPr/>
          </p:nvSpPr>
          <p:spPr>
            <a:xfrm>
              <a:off x="281524"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41530" y="0"/>
              <a:ext cx="45719" cy="7216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内容占位符 4"/>
          <p:cNvSpPr>
            <a:spLocks noGrp="1"/>
          </p:cNvSpPr>
          <p:nvPr>
            <p:ph idx="1"/>
          </p:nvPr>
        </p:nvSpPr>
        <p:spPr>
          <a:xfrm>
            <a:off x="457200" y="1200151"/>
            <a:ext cx="8229600" cy="3394472"/>
          </a:xfrm>
          <a:prstGeom prst="rect">
            <a:avLst/>
          </a:prstGeom>
        </p:spPr>
        <p:txBody>
          <a:bodyPr/>
          <a:lstStyle/>
          <a:p>
            <a:endParaRPr kumimoji="1" lang="zh-CN" altLang="en-US" dirty="0"/>
          </a:p>
        </p:txBody>
      </p:sp>
      <p:sp>
        <p:nvSpPr>
          <p:cNvPr id="9" name="标题 3"/>
          <p:cNvSpPr>
            <a:spLocks noGrp="1"/>
          </p:cNvSpPr>
          <p:nvPr>
            <p:ph type="title"/>
          </p:nvPr>
        </p:nvSpPr>
        <p:spPr>
          <a:xfrm>
            <a:off x="457200" y="205979"/>
            <a:ext cx="8229600" cy="857250"/>
          </a:xfrm>
          <a:prstGeom prst="rect">
            <a:avLst/>
          </a:prstGeom>
        </p:spPr>
        <p:txBody>
          <a:bodyPr/>
          <a:lstStyle/>
          <a:p>
            <a:endParaRPr kumimoji="1" lang="zh-CN" altLang="en-US" dirty="0"/>
          </a:p>
        </p:txBody>
      </p:sp>
    </p:spTree>
    <p:extLst>
      <p:ext uri="{BB962C8B-B14F-4D97-AF65-F5344CB8AC3E}">
        <p14:creationId xmlns:p14="http://schemas.microsoft.com/office/powerpoint/2010/main" val="400572704"/>
      </p:ext>
    </p:extLst>
  </p:cSld>
  <p:clrMapOvr>
    <a:masterClrMapping/>
  </p:clrMapOvr>
  <p:transition xmlns:p14="http://schemas.microsoft.com/office/powerpoint/2010/mai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标题和内容">
    <p:spTree>
      <p:nvGrpSpPr>
        <p:cNvPr id="1" name=""/>
        <p:cNvGrpSpPr/>
        <p:nvPr/>
      </p:nvGrpSpPr>
      <p:grpSpPr>
        <a:xfrm>
          <a:off x="0" y="0"/>
          <a:ext cx="0" cy="0"/>
          <a:chOff x="0" y="0"/>
          <a:chExt cx="0" cy="0"/>
        </a:xfrm>
      </p:grpSpPr>
      <p:grpSp>
        <p:nvGrpSpPr>
          <p:cNvPr id="2" name="组合 1"/>
          <p:cNvGrpSpPr/>
          <p:nvPr/>
        </p:nvGrpSpPr>
        <p:grpSpPr>
          <a:xfrm>
            <a:off x="161512" y="1"/>
            <a:ext cx="225739" cy="721610"/>
            <a:chOff x="161510" y="0"/>
            <a:chExt cx="225739" cy="721610"/>
          </a:xfrm>
        </p:grpSpPr>
        <p:sp>
          <p:nvSpPr>
            <p:cNvPr id="3" name="矩形 2"/>
            <p:cNvSpPr/>
            <p:nvPr/>
          </p:nvSpPr>
          <p:spPr>
            <a:xfrm>
              <a:off x="161510" y="0"/>
              <a:ext cx="45719" cy="721610"/>
            </a:xfrm>
            <a:prstGeom prst="rect">
              <a:avLst/>
            </a:prstGeom>
            <a:solidFill>
              <a:srgbClr val="1A7B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221517" y="0"/>
              <a:ext cx="45719" cy="721610"/>
            </a:xfrm>
            <a:prstGeom prst="rect">
              <a:avLst/>
            </a:prstGeom>
            <a:solidFill>
              <a:srgbClr val="95BC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81524" y="0"/>
              <a:ext cx="45719" cy="721610"/>
            </a:xfrm>
            <a:prstGeom prst="rect">
              <a:avLst/>
            </a:prstGeom>
            <a:solidFill>
              <a:srgbClr val="FDA9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41530" y="0"/>
              <a:ext cx="45719" cy="721610"/>
            </a:xfrm>
            <a:prstGeom prst="rect">
              <a:avLst/>
            </a:prstGeom>
            <a:solidFill>
              <a:srgbClr val="BF34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rot="10800000">
            <a:off x="8801758" y="4963098"/>
            <a:ext cx="225739" cy="180402"/>
            <a:chOff x="161510" y="0"/>
            <a:chExt cx="225739" cy="721610"/>
          </a:xfrm>
        </p:grpSpPr>
        <p:sp>
          <p:nvSpPr>
            <p:cNvPr id="8" name="矩形 7"/>
            <p:cNvSpPr/>
            <p:nvPr/>
          </p:nvSpPr>
          <p:spPr>
            <a:xfrm>
              <a:off x="161510" y="0"/>
              <a:ext cx="45719" cy="721610"/>
            </a:xfrm>
            <a:prstGeom prst="rect">
              <a:avLst/>
            </a:prstGeom>
            <a:solidFill>
              <a:srgbClr val="1A7B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21517" y="0"/>
              <a:ext cx="45719" cy="721610"/>
            </a:xfrm>
            <a:prstGeom prst="rect">
              <a:avLst/>
            </a:prstGeom>
            <a:solidFill>
              <a:srgbClr val="95BC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81524" y="0"/>
              <a:ext cx="45719" cy="721610"/>
            </a:xfrm>
            <a:prstGeom prst="rect">
              <a:avLst/>
            </a:prstGeom>
            <a:solidFill>
              <a:srgbClr val="FDA9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41530" y="0"/>
              <a:ext cx="45719" cy="721610"/>
            </a:xfrm>
            <a:prstGeom prst="rect">
              <a:avLst/>
            </a:prstGeom>
            <a:solidFill>
              <a:srgbClr val="BF34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内容占位符 4"/>
          <p:cNvSpPr>
            <a:spLocks noGrp="1"/>
          </p:cNvSpPr>
          <p:nvPr>
            <p:ph idx="1"/>
          </p:nvPr>
        </p:nvSpPr>
        <p:spPr>
          <a:xfrm>
            <a:off x="457200" y="1200151"/>
            <a:ext cx="8229600" cy="3394472"/>
          </a:xfrm>
          <a:prstGeom prst="rect">
            <a:avLst/>
          </a:prstGeom>
        </p:spPr>
        <p:txBody>
          <a:bodyPr/>
          <a:lstStyle/>
          <a:p>
            <a:endParaRPr kumimoji="1" lang="zh-CN" altLang="en-US" dirty="0"/>
          </a:p>
        </p:txBody>
      </p:sp>
      <p:sp>
        <p:nvSpPr>
          <p:cNvPr id="13" name="标题 3"/>
          <p:cNvSpPr>
            <a:spLocks noGrp="1"/>
          </p:cNvSpPr>
          <p:nvPr>
            <p:ph type="title"/>
          </p:nvPr>
        </p:nvSpPr>
        <p:spPr>
          <a:xfrm>
            <a:off x="457200" y="205979"/>
            <a:ext cx="8229600" cy="857250"/>
          </a:xfrm>
          <a:prstGeom prst="rect">
            <a:avLst/>
          </a:prstGeom>
        </p:spPr>
        <p:txBody>
          <a:bodyPr/>
          <a:lstStyle/>
          <a:p>
            <a:endParaRPr kumimoji="1" lang="zh-CN" altLang="en-US" dirty="0"/>
          </a:p>
        </p:txBody>
      </p:sp>
    </p:spTree>
    <p:extLst>
      <p:ext uri="{BB962C8B-B14F-4D97-AF65-F5344CB8AC3E}">
        <p14:creationId xmlns:p14="http://schemas.microsoft.com/office/powerpoint/2010/main" val="3818371333"/>
      </p:ext>
    </p:extLst>
  </p:cSld>
  <p:clrMapOvr>
    <a:masterClrMapping/>
  </p:clrMapOvr>
  <p:transition xmlns:p14="http://schemas.microsoft.com/office/powerpoint/2010/mai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2" name="内容占位符 4"/>
          <p:cNvSpPr>
            <a:spLocks noGrp="1"/>
          </p:cNvSpPr>
          <p:nvPr>
            <p:ph idx="1"/>
          </p:nvPr>
        </p:nvSpPr>
        <p:spPr>
          <a:xfrm>
            <a:off x="457200" y="1200151"/>
            <a:ext cx="8229600" cy="3394472"/>
          </a:xfrm>
          <a:prstGeom prst="rect">
            <a:avLst/>
          </a:prstGeom>
        </p:spPr>
        <p:txBody>
          <a:bodyPr/>
          <a:lstStyle/>
          <a:p>
            <a:endParaRPr kumimoji="1" lang="zh-CN" altLang="en-US" dirty="0"/>
          </a:p>
        </p:txBody>
      </p:sp>
      <p:sp>
        <p:nvSpPr>
          <p:cNvPr id="3" name="标题 3"/>
          <p:cNvSpPr>
            <a:spLocks noGrp="1"/>
          </p:cNvSpPr>
          <p:nvPr>
            <p:ph type="title"/>
          </p:nvPr>
        </p:nvSpPr>
        <p:spPr>
          <a:xfrm>
            <a:off x="457200" y="205979"/>
            <a:ext cx="8229600" cy="857250"/>
          </a:xfrm>
          <a:prstGeom prst="rect">
            <a:avLst/>
          </a:prstGeom>
        </p:spPr>
        <p:txBody>
          <a:bodyPr/>
          <a:lstStyle/>
          <a:p>
            <a:endParaRPr kumimoji="1" lang="zh-CN" altLang="en-US" dirty="0"/>
          </a:p>
        </p:txBody>
      </p:sp>
    </p:spTree>
  </p:cSld>
  <p:clrMapOvr>
    <a:masterClrMapping/>
  </p:clrMapOvr>
  <p:transition xmlns:p14="http://schemas.microsoft.com/office/powerpoint/2010/mai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2" name="内容占位符 4"/>
          <p:cNvSpPr>
            <a:spLocks noGrp="1"/>
          </p:cNvSpPr>
          <p:nvPr>
            <p:ph idx="1"/>
          </p:nvPr>
        </p:nvSpPr>
        <p:spPr>
          <a:xfrm>
            <a:off x="457200" y="1200151"/>
            <a:ext cx="8229600" cy="3394472"/>
          </a:xfrm>
          <a:prstGeom prst="rect">
            <a:avLst/>
          </a:prstGeom>
        </p:spPr>
        <p:txBody>
          <a:bodyPr/>
          <a:lstStyle/>
          <a:p>
            <a:endParaRPr kumimoji="1" lang="zh-CN" altLang="en-US" dirty="0"/>
          </a:p>
        </p:txBody>
      </p:sp>
      <p:sp>
        <p:nvSpPr>
          <p:cNvPr id="3" name="标题 3"/>
          <p:cNvSpPr>
            <a:spLocks noGrp="1"/>
          </p:cNvSpPr>
          <p:nvPr>
            <p:ph type="title"/>
          </p:nvPr>
        </p:nvSpPr>
        <p:spPr>
          <a:xfrm>
            <a:off x="457200" y="205979"/>
            <a:ext cx="8229600" cy="857250"/>
          </a:xfrm>
          <a:prstGeom prst="rect">
            <a:avLst/>
          </a:prstGeom>
        </p:spPr>
        <p:txBody>
          <a:bodyPr/>
          <a:lstStyle/>
          <a:p>
            <a:endParaRPr kumimoji="1" lang="zh-CN" altLang="en-US" dirty="0"/>
          </a:p>
        </p:txBody>
      </p:sp>
    </p:spTree>
    <p:extLst>
      <p:ext uri="{BB962C8B-B14F-4D97-AF65-F5344CB8AC3E}">
        <p14:creationId xmlns:p14="http://schemas.microsoft.com/office/powerpoint/2010/main" val="1713392713"/>
      </p:ext>
    </p:extLst>
  </p:cSld>
  <p:clrMapOvr>
    <a:masterClrMapping/>
  </p:clrMapOvr>
  <p:transition xmlns:p14="http://schemas.microsoft.com/office/powerpoint/2010/mai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12" name="矩形 11"/>
          <p:cNvSpPr/>
          <p:nvPr/>
        </p:nvSpPr>
        <p:spPr>
          <a:xfrm>
            <a:off x="0" y="2706765"/>
            <a:ext cx="9144000" cy="13501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Picture 2" descr="C:\Documents and Settings\yangweizhou\桌面\2.jpg"/>
          <p:cNvPicPr>
            <a:picLocks noChangeAspect="1" noChangeArrowheads="1"/>
          </p:cNvPicPr>
          <p:nvPr/>
        </p:nvPicPr>
        <p:blipFill rotWithShape="1">
          <a:blip r:embed="rId2"/>
          <a:srcRect b="20467"/>
          <a:stretch/>
        </p:blipFill>
        <p:spPr bwMode="auto">
          <a:xfrm>
            <a:off x="0" y="0"/>
            <a:ext cx="9144000" cy="5143500"/>
          </a:xfrm>
          <a:prstGeom prst="rect">
            <a:avLst/>
          </a:prstGeom>
          <a:noFill/>
        </p:spPr>
      </p:pic>
      <p:sp>
        <p:nvSpPr>
          <p:cNvPr id="4" name="内容占位符 4"/>
          <p:cNvSpPr>
            <a:spLocks noGrp="1"/>
          </p:cNvSpPr>
          <p:nvPr>
            <p:ph idx="1"/>
          </p:nvPr>
        </p:nvSpPr>
        <p:spPr>
          <a:xfrm>
            <a:off x="457200" y="1200151"/>
            <a:ext cx="8229600" cy="3394472"/>
          </a:xfrm>
          <a:prstGeom prst="rect">
            <a:avLst/>
          </a:prstGeom>
        </p:spPr>
        <p:txBody>
          <a:bodyPr/>
          <a:lstStyle/>
          <a:p>
            <a:endParaRPr kumimoji="1" lang="zh-CN" altLang="en-US" dirty="0"/>
          </a:p>
        </p:txBody>
      </p:sp>
      <p:sp>
        <p:nvSpPr>
          <p:cNvPr id="5" name="标题 3"/>
          <p:cNvSpPr>
            <a:spLocks noGrp="1"/>
          </p:cNvSpPr>
          <p:nvPr>
            <p:ph type="title"/>
          </p:nvPr>
        </p:nvSpPr>
        <p:spPr>
          <a:xfrm>
            <a:off x="457200" y="205979"/>
            <a:ext cx="8229600" cy="857250"/>
          </a:xfrm>
          <a:prstGeom prst="rect">
            <a:avLst/>
          </a:prstGeom>
        </p:spPr>
        <p:txBody>
          <a:bodyPr/>
          <a:lstStyle/>
          <a:p>
            <a:endParaRPr kumimoji="1" lang="zh-CN" altLang="en-US" dirty="0"/>
          </a:p>
        </p:txBody>
      </p:sp>
    </p:spTree>
  </p:cSld>
  <p:clrMapOvr>
    <a:masterClrMapping/>
  </p:clrMapOvr>
  <p:transition xmlns:p14="http://schemas.microsoft.com/office/powerpoint/2010/main" spd="slow">
    <p:push dir="u"/>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theme" Target="../theme/theme2.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5" Type="http://schemas.openxmlformats.org/officeDocument/2006/relationships/slideLayout" Target="../slideLayouts/slideLayout23.xml"/><Relationship Id="rId6" Type="http://schemas.openxmlformats.org/officeDocument/2006/relationships/slideLayout" Target="../slideLayouts/slideLayout24.xml"/><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93" r:id="rId17"/>
    <p:sldLayoutId id="2147483694" r:id="rId18"/>
  </p:sldLayoutIdLst>
  <p:transition xmlns:p14="http://schemas.microsoft.com/office/powerpoint/2010/main" spd="slow">
    <p:push dir="u"/>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8655956"/>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Lst>
  <p:transition xmlns:p14="http://schemas.microsoft.com/office/powerpoint/2010/main" spd="slow">
    <p:push dir="u"/>
  </p:transition>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audio" Target="../media/audio1.bin"/><Relationship Id="rId3" Type="http://schemas.openxmlformats.org/officeDocument/2006/relationships/audio" Target="../media/audio1.bin"/></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audio" Target="../media/audio1.bin"/><Relationship Id="rId1" Type="http://schemas.openxmlformats.org/officeDocument/2006/relationships/slideLayout" Target="../slideLayouts/slideLayout12.xml"/><Relationship Id="rId2" Type="http://schemas.openxmlformats.org/officeDocument/2006/relationships/audio" Target="../media/audio1.bin"/></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19.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oleObject" Target="../embeddings/oleObject1.bin"/><Relationship Id="rId5" Type="http://schemas.openxmlformats.org/officeDocument/2006/relationships/image" Target="../media/image11.emf"/><Relationship Id="rId6" Type="http://schemas.openxmlformats.org/officeDocument/2006/relationships/package" Target="../embeddings/Microsoft_Word___1.docx"/><Relationship Id="rId7" Type="http://schemas.openxmlformats.org/officeDocument/2006/relationships/image" Target="../media/image12.png"/><Relationship Id="rId8" Type="http://schemas.openxmlformats.org/officeDocument/2006/relationships/audio" Target="../media/audio1.bin"/><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23.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26.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image" Target="../media/image17.png"/><Relationship Id="rId5"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28.xml.rels><?xml version="1.0" encoding="UTF-8" standalone="yes"?>
<Relationships xmlns="http://schemas.openxmlformats.org/package/2006/relationships"><Relationship Id="rId3" Type="http://schemas.openxmlformats.org/officeDocument/2006/relationships/image" Target="../media/image18.gif"/><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29.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30.xml.rels><?xml version="1.0" encoding="UTF-8" standalone="yes"?>
<Relationships xmlns="http://schemas.openxmlformats.org/package/2006/relationships"><Relationship Id="rId3" Type="http://schemas.openxmlformats.org/officeDocument/2006/relationships/image" Target="../media/image19.gif"/><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32.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image" Target="../media/image20.emf"/><Relationship Id="rId5"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33.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oleObject" Target="../embeddings/oleObject2.bin"/><Relationship Id="rId5" Type="http://schemas.openxmlformats.org/officeDocument/2006/relationships/image" Target="../media/image21.emf"/><Relationship Id="rId6" Type="http://schemas.openxmlformats.org/officeDocument/2006/relationships/image" Target="../media/image22.png"/><Relationship Id="rId7" Type="http://schemas.openxmlformats.org/officeDocument/2006/relationships/audio" Target="../media/audio1.bin"/><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5.xml"/><Relationship Id="rId4" Type="http://schemas.openxmlformats.org/officeDocument/2006/relationships/audio" Target="../media/audio1.bin"/><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package" Target="../embeddings/Microsoft_Word___2.docx"/><Relationship Id="rId8" Type="http://schemas.openxmlformats.org/officeDocument/2006/relationships/image" Target="../media/image23.png"/><Relationship Id="rId9" Type="http://schemas.openxmlformats.org/officeDocument/2006/relationships/oleObject" Target="../embeddings/oleObject3.bin"/><Relationship Id="rId10" Type="http://schemas.openxmlformats.org/officeDocument/2006/relationships/image" Target="../media/image24.emf"/><Relationship Id="rId11" Type="http://schemas.openxmlformats.org/officeDocument/2006/relationships/audio" Target="../media/audio1.bin"/><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6.xml"/><Relationship Id="rId4" Type="http://schemas.openxmlformats.org/officeDocument/2006/relationships/audio" Target="../media/audio1.bin"/><Relationship Id="rId5" Type="http://schemas.openxmlformats.org/officeDocument/2006/relationships/image" Target="../media/image28.png"/><Relationship Id="rId6" Type="http://schemas.openxmlformats.org/officeDocument/2006/relationships/package" Target="../embeddings/Microsoft_Word___3.docx"/><Relationship Id="rId7" Type="http://schemas.openxmlformats.org/officeDocument/2006/relationships/image" Target="../media/image27.emf"/><Relationship Id="rId8" Type="http://schemas.openxmlformats.org/officeDocument/2006/relationships/audio" Target="../media/audio1.bin"/><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4.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audio" Target="../media/audio1.bin"/><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image" Target="../media/image30.emf"/><Relationship Id="rId5" Type="http://schemas.openxmlformats.org/officeDocument/2006/relationships/image" Target="../media/image31.emf"/><Relationship Id="rId6"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41.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image" Target="../media/image32.emf"/><Relationship Id="rId5"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42.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image" Target="../media/image33.emf"/><Relationship Id="rId5" Type="http://schemas.openxmlformats.org/officeDocument/2006/relationships/image" Target="../media/image34.emf"/><Relationship Id="rId6"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43.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image" Target="../media/image35.emf"/><Relationship Id="rId5"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46.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audio" Target="../media/audio1.bin"/><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47.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audio" Target="../media/audio1.bin"/><Relationship Id="rId1" Type="http://schemas.openxmlformats.org/officeDocument/2006/relationships/slideLayout" Target="../slideLayouts/slideLayout26.xml"/><Relationship Id="rId2" Type="http://schemas.openxmlformats.org/officeDocument/2006/relationships/notesSlide" Target="../notesSlides/notesSlide12.xml"/></Relationships>
</file>

<file path=ppt/slides/_rels/slide48.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audio" Target="../media/audio1.bin"/><Relationship Id="rId1" Type="http://schemas.openxmlformats.org/officeDocument/2006/relationships/slideLayout" Target="../slideLayouts/slideLayout26.xml"/><Relationship Id="rId2" Type="http://schemas.openxmlformats.org/officeDocument/2006/relationships/notesSlide" Target="../notesSlides/notesSlide13.xml"/></Relationships>
</file>

<file path=ppt/slides/_rels/slide49.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audio" Target="../media/audio1.bin"/><Relationship Id="rId1" Type="http://schemas.openxmlformats.org/officeDocument/2006/relationships/slideLayout" Target="../slideLayouts/slideLayout26.xml"/><Relationship Id="rId2" Type="http://schemas.openxmlformats.org/officeDocument/2006/relationships/notesSlide" Target="../notesSlides/notesSlide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_rels/slide50.xml.rels><?xml version="1.0" encoding="UTF-8" standalone="yes"?>
<Relationships xmlns="http://schemas.openxmlformats.org/package/2006/relationships"><Relationship Id="rId3" Type="http://schemas.openxmlformats.org/officeDocument/2006/relationships/audio" Target="../media/audio1.bin"/><Relationship Id="rId4" Type="http://schemas.openxmlformats.org/officeDocument/2006/relationships/audio" Target="../media/audio1.bin"/><Relationship Id="rId1" Type="http://schemas.openxmlformats.org/officeDocument/2006/relationships/slideLayout" Target="../slideLayouts/slideLayout26.xml"/><Relationship Id="rId2" Type="http://schemas.openxmlformats.org/officeDocument/2006/relationships/notesSlide" Target="../notesSlides/notesSlide15.xml"/></Relationships>
</file>

<file path=ppt/slides/_rels/slide6.xml.rels><?xml version="1.0" encoding="UTF-8" standalone="yes"?>
<Relationships xmlns="http://schemas.openxmlformats.org/package/2006/relationships"><Relationship Id="rId3" Type="http://schemas.openxmlformats.org/officeDocument/2006/relationships/hyperlink" Target="http://nytlabs.com/projects/cascade.html" TargetMode="External"/><Relationship Id="rId4" Type="http://schemas.openxmlformats.org/officeDocument/2006/relationships/image" Target="../media/image5.png"/><Relationship Id="rId5"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audio" Target="../media/audio1.bin"/><Relationship Id="rId1" Type="http://schemas.openxmlformats.org/officeDocument/2006/relationships/slideLayout" Target="../slideLayouts/slideLayout2.xml"/><Relationship Id="rId2" Type="http://schemas.openxmlformats.org/officeDocument/2006/relationships/audio" Target="../media/audio1.bin"/></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audio1.bin"/><Relationship Id="rId3" Type="http://schemas.openxmlformats.org/officeDocument/2006/relationships/audio" Target="../media/audio1.bin"/></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schemeClr>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535958" y="2775716"/>
            <a:ext cx="8229600" cy="857250"/>
          </a:xfrm>
        </p:spPr>
        <p:txBody>
          <a:bodyPr/>
          <a:lstStyle/>
          <a:p>
            <a:r>
              <a:rPr lang="zh-CN" altLang="en-US" sz="4000" dirty="0"/>
              <a:t>第二章 单条信息传播的多维度测量 </a:t>
            </a:r>
            <a:r>
              <a:rPr kumimoji="1" lang="zh-CN" altLang="en-US" sz="4000" dirty="0"/>
              <a:t/>
            </a:r>
            <a:br>
              <a:rPr kumimoji="1" lang="zh-CN" altLang="en-US" sz="4000" dirty="0"/>
            </a:br>
            <a:endParaRPr kumimoji="1" lang="zh-CN" altLang="en-US" sz="4000" dirty="0"/>
          </a:p>
        </p:txBody>
      </p:sp>
      <p:sp>
        <p:nvSpPr>
          <p:cNvPr id="3" name="副标题 2"/>
          <p:cNvSpPr>
            <a:spLocks noGrp="1"/>
          </p:cNvSpPr>
          <p:nvPr>
            <p:ph type="subTitle" idx="1"/>
          </p:nvPr>
        </p:nvSpPr>
        <p:spPr/>
        <p:txBody>
          <a:bodyPr/>
          <a:lstStyle/>
          <a:p>
            <a:pPr marL="0" indent="0" algn="ctr">
              <a:buNone/>
            </a:pPr>
            <a:endParaRPr kumimoji="1" lang="zh-CN" altLang="en-US" dirty="0"/>
          </a:p>
        </p:txBody>
      </p:sp>
    </p:spTree>
    <p:extLst>
      <p:ext uri="{BB962C8B-B14F-4D97-AF65-F5344CB8AC3E}">
        <p14:creationId xmlns:p14="http://schemas.microsoft.com/office/powerpoint/2010/main" val="2593190878"/>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400" dirty="0" smtClean="0"/>
              <a:t>数字指纹可以有很</a:t>
            </a:r>
            <a:r>
              <a:rPr lang="zh-CN" altLang="zh-CN" sz="2400" dirty="0"/>
              <a:t>多方式，一般包括：浏览或点击（</a:t>
            </a:r>
            <a:r>
              <a:rPr lang="en-US" altLang="zh-CN" sz="2400" dirty="0"/>
              <a:t>view or click</a:t>
            </a:r>
            <a:r>
              <a:rPr lang="zh-CN" altLang="zh-CN" sz="2400" dirty="0"/>
              <a:t>）、评论（</a:t>
            </a:r>
            <a:r>
              <a:rPr lang="en-US" altLang="zh-CN" sz="2400" dirty="0"/>
              <a:t>comment</a:t>
            </a:r>
            <a:r>
              <a:rPr lang="zh-CN" altLang="zh-CN" sz="2400" dirty="0"/>
              <a:t>）、标记（</a:t>
            </a:r>
            <a:r>
              <a:rPr lang="en-US" altLang="zh-CN" sz="2400" dirty="0"/>
              <a:t>tag</a:t>
            </a:r>
            <a:r>
              <a:rPr lang="zh-CN" altLang="zh-CN" sz="2400" dirty="0"/>
              <a:t>）、投票或喜欢（</a:t>
            </a:r>
            <a:r>
              <a:rPr lang="en-US" altLang="zh-CN" sz="2400" dirty="0"/>
              <a:t>vote or like</a:t>
            </a:r>
            <a:r>
              <a:rPr lang="zh-CN" altLang="zh-CN" sz="2400" dirty="0"/>
              <a:t>）、转发数量</a:t>
            </a:r>
            <a:r>
              <a:rPr lang="en-US" altLang="zh-CN" sz="2400" dirty="0"/>
              <a:t>(</a:t>
            </a:r>
            <a:r>
              <a:rPr lang="en-US" altLang="zh-CN" sz="2400" dirty="0" err="1"/>
              <a:t>retweet</a:t>
            </a:r>
            <a:r>
              <a:rPr lang="en-US" altLang="zh-CN" sz="2400" dirty="0"/>
              <a:t>)</a:t>
            </a:r>
            <a:r>
              <a:rPr lang="zh-CN" altLang="zh-CN" sz="2400" dirty="0"/>
              <a:t>等很多形式</a:t>
            </a:r>
            <a:r>
              <a:rPr lang="zh-CN" altLang="zh-CN" sz="2400" dirty="0" smtClean="0"/>
              <a:t>。</a:t>
            </a:r>
            <a:endParaRPr lang="en-US" altLang="zh-CN" sz="2400" dirty="0" smtClean="0"/>
          </a:p>
          <a:p>
            <a:pPr lvl="1"/>
            <a:r>
              <a:rPr lang="zh-CN" altLang="zh-CN" sz="2000" dirty="0" smtClean="0"/>
              <a:t>对于博客而</a:t>
            </a:r>
            <a:r>
              <a:rPr lang="zh-CN" altLang="zh-CN" sz="2000" dirty="0"/>
              <a:t>言，主要衡量其扩散的方式是浏览数量</a:t>
            </a:r>
            <a:r>
              <a:rPr lang="zh-CN" altLang="zh-CN" sz="2000" dirty="0" smtClean="0"/>
              <a:t>；</a:t>
            </a:r>
            <a:endParaRPr lang="en-US" altLang="zh-CN" sz="2000" dirty="0" smtClean="0"/>
          </a:p>
          <a:p>
            <a:pPr lvl="1"/>
            <a:r>
              <a:rPr lang="zh-CN" altLang="zh-CN" sz="2000" dirty="0" smtClean="0"/>
              <a:t>对于论坛而</a:t>
            </a:r>
            <a:r>
              <a:rPr lang="zh-CN" altLang="zh-CN" sz="2000" dirty="0"/>
              <a:t>言，评论则成为重要指标</a:t>
            </a:r>
            <a:r>
              <a:rPr lang="zh-CN" altLang="zh-CN" sz="2000" dirty="0" smtClean="0"/>
              <a:t>；</a:t>
            </a:r>
            <a:endParaRPr lang="en-US" altLang="zh-CN" sz="2000" dirty="0" smtClean="0"/>
          </a:p>
          <a:p>
            <a:pPr lvl="1"/>
            <a:r>
              <a:rPr lang="zh-CN" altLang="zh-CN" sz="2000" dirty="0" smtClean="0"/>
              <a:t>而对于微博而</a:t>
            </a:r>
            <a:r>
              <a:rPr lang="zh-CN" altLang="zh-CN" sz="2000" dirty="0"/>
              <a:t>言，信息转发则成为定义信息扩散的手段</a:t>
            </a:r>
            <a:r>
              <a:rPr lang="zh-CN" altLang="zh-CN" sz="2000" dirty="0" smtClean="0"/>
              <a:t>；</a:t>
            </a:r>
            <a:endParaRPr lang="en-US" altLang="zh-CN" sz="2000" dirty="0" smtClean="0"/>
          </a:p>
          <a:p>
            <a:pPr lvl="1"/>
            <a:r>
              <a:rPr lang="zh-CN" altLang="zh-CN" sz="2000" dirty="0" smtClean="0"/>
              <a:t>对于</a:t>
            </a:r>
            <a:r>
              <a:rPr lang="en-US" altLang="zh-CN" sz="2000" dirty="0" err="1"/>
              <a:t>flickr</a:t>
            </a:r>
            <a:r>
              <a:rPr lang="zh-CN" altLang="zh-CN" sz="2000" dirty="0"/>
              <a:t>和</a:t>
            </a:r>
            <a:r>
              <a:rPr lang="en-US" altLang="zh-CN" sz="2000" dirty="0"/>
              <a:t>delicious</a:t>
            </a:r>
            <a:r>
              <a:rPr lang="zh-CN" altLang="zh-CN" sz="2000" dirty="0"/>
              <a:t>等网站而言，标记则成为定义信息扩散的主要方式。</a:t>
            </a:r>
            <a:endParaRPr lang="en-US" altLang="zh-CN" sz="2000" dirty="0"/>
          </a:p>
          <a:p>
            <a:endParaRPr kumimoji="1" lang="zh-CN" altLang="en-US" sz="2400" dirty="0"/>
          </a:p>
        </p:txBody>
      </p:sp>
      <p:sp>
        <p:nvSpPr>
          <p:cNvPr id="3" name="标题 2"/>
          <p:cNvSpPr>
            <a:spLocks noGrp="1"/>
          </p:cNvSpPr>
          <p:nvPr>
            <p:ph type="title"/>
          </p:nvPr>
        </p:nvSpPr>
        <p:spPr/>
        <p:txBody>
          <a:bodyPr/>
          <a:lstStyle/>
          <a:p>
            <a:r>
              <a:rPr kumimoji="1" lang="zh-CN" altLang="en-US" dirty="0" smtClean="0"/>
              <a:t>数字指纹的形式</a:t>
            </a:r>
            <a:endParaRPr kumimoji="1" lang="zh-CN" altLang="en-US" dirty="0"/>
          </a:p>
        </p:txBody>
      </p:sp>
    </p:spTree>
    <p:extLst>
      <p:ext uri="{BB962C8B-B14F-4D97-AF65-F5344CB8AC3E}">
        <p14:creationId xmlns:p14="http://schemas.microsoft.com/office/powerpoint/2010/main" val="242234864"/>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dirty="0" smtClean="0"/>
              <a:t>爬虫与数字指纹</a:t>
            </a:r>
            <a:endParaRPr kumimoji="1" lang="zh-CN" altLang="en-US" dirty="0"/>
          </a:p>
        </p:txBody>
      </p:sp>
      <p:sp>
        <p:nvSpPr>
          <p:cNvPr id="5" name="内容占位符 4"/>
          <p:cNvSpPr>
            <a:spLocks noGrp="1"/>
          </p:cNvSpPr>
          <p:nvPr>
            <p:ph idx="1"/>
          </p:nvPr>
        </p:nvSpPr>
        <p:spPr/>
        <p:txBody>
          <a:bodyPr/>
          <a:lstStyle/>
          <a:p>
            <a:r>
              <a:rPr kumimoji="1" lang="zh-CN" altLang="en-US" dirty="0" smtClean="0"/>
              <a:t>公共领域</a:t>
            </a:r>
            <a:endParaRPr kumimoji="1" lang="en-US" altLang="zh-CN" dirty="0" smtClean="0"/>
          </a:p>
          <a:p>
            <a:r>
              <a:rPr kumimoji="1" lang="zh-CN" altLang="en-US" dirty="0" smtClean="0"/>
              <a:t>个人因素</a:t>
            </a:r>
            <a:endParaRPr kumimoji="1" lang="en-US" altLang="zh-CN" dirty="0" smtClean="0"/>
          </a:p>
          <a:p>
            <a:r>
              <a:rPr kumimoji="1" lang="zh-CN" altLang="en-US" dirty="0" smtClean="0"/>
              <a:t>企业资产</a:t>
            </a:r>
            <a:endParaRPr kumimoji="1" lang="en-US" altLang="zh-CN" dirty="0" smtClean="0"/>
          </a:p>
          <a:p>
            <a:r>
              <a:rPr kumimoji="1" lang="zh-CN" altLang="en-US" dirty="0" smtClean="0"/>
              <a:t>爬虫。。。</a:t>
            </a:r>
            <a:endParaRPr kumimoji="1" lang="zh-CN" altLang="en-US" dirty="0"/>
          </a:p>
        </p:txBody>
      </p:sp>
      <p:pic>
        <p:nvPicPr>
          <p:cNvPr id="6" name="内容占位符 3"/>
          <p:cNvPicPr>
            <a:picLocks noChangeAspect="1"/>
          </p:cNvPicPr>
          <p:nvPr/>
        </p:nvPicPr>
        <p:blipFill>
          <a:blip r:embed="rId3"/>
          <a:srcRect l="-45129" r="-45129"/>
          <a:stretch>
            <a:fillRect/>
          </a:stretch>
        </p:blipFill>
        <p:spPr>
          <a:xfrm>
            <a:off x="2433257" y="1200151"/>
            <a:ext cx="6467195" cy="2846999"/>
          </a:xfrm>
          <a:prstGeom prst="rect">
            <a:avLst/>
          </a:prstGeom>
        </p:spPr>
      </p:pic>
    </p:spTree>
    <p:extLst>
      <p:ext uri="{BB962C8B-B14F-4D97-AF65-F5344CB8AC3E}">
        <p14:creationId xmlns:p14="http://schemas.microsoft.com/office/powerpoint/2010/main" val="146884436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000" dirty="0" smtClean="0"/>
              <a:t>第一种方式是描述一个系统或子系统里所有的信息流动</a:t>
            </a:r>
            <a:r>
              <a:rPr lang="zh-CN" altLang="en-US" sz="2000" dirty="0" smtClean="0"/>
              <a:t>。</a:t>
            </a:r>
            <a:endParaRPr lang="en-US" altLang="zh-CN" sz="2000" dirty="0" smtClean="0"/>
          </a:p>
          <a:p>
            <a:pPr lvl="1"/>
            <a:r>
              <a:rPr lang="zh-CN" altLang="zh-CN" sz="1600" dirty="0" smtClean="0"/>
              <a:t>比如</a:t>
            </a:r>
            <a:r>
              <a:rPr lang="en-US" altLang="zh-CN" sz="1600" dirty="0"/>
              <a:t>Twitter</a:t>
            </a:r>
            <a:r>
              <a:rPr lang="zh-CN" altLang="zh-CN" sz="1600" dirty="0"/>
              <a:t>上政治家之间的信息转发，这个时候可以计算两个政治家在一定时间范围内累计的相互转发次数，进而使用信息传播关系来刻画这个系统（或子系统）</a:t>
            </a:r>
            <a:r>
              <a:rPr lang="zh-CN" altLang="zh-CN" sz="1600" dirty="0" smtClean="0"/>
              <a:t>；</a:t>
            </a:r>
            <a:endParaRPr lang="en-US" altLang="zh-CN" sz="1600" dirty="0" smtClean="0"/>
          </a:p>
          <a:p>
            <a:r>
              <a:rPr lang="zh-CN" altLang="zh-CN" sz="2000" dirty="0" smtClean="0"/>
              <a:t>第二种方式是描述</a:t>
            </a:r>
            <a:r>
              <a:rPr lang="zh-CN" altLang="zh-CN" sz="2000" dirty="0"/>
              <a:t>一条信息完整的扩散过程，得到按照时间次序每一个转发者的信息，以及转发者相互之间的信息转发情况，进而可以构建单条信息的扩散树</a:t>
            </a:r>
            <a:r>
              <a:rPr lang="zh-CN" altLang="zh-CN" sz="2000" dirty="0" smtClean="0"/>
              <a:t>。</a:t>
            </a:r>
            <a:endParaRPr lang="en-US" altLang="zh-CN" sz="2000" dirty="0" smtClean="0"/>
          </a:p>
          <a:p>
            <a:pPr lvl="1"/>
            <a:r>
              <a:rPr lang="zh-CN" altLang="zh-CN" sz="1600" dirty="0" smtClean="0"/>
              <a:t>比如</a:t>
            </a:r>
            <a:r>
              <a:rPr lang="zh-CN" altLang="zh-CN" sz="1600" dirty="0"/>
              <a:t>，通过发帖者、回帖者相互之间的对话我们可以构建跟帖网络，通过分析每一个转发的信息来源，我们可以得到一个完整的信息转发网络。</a:t>
            </a:r>
            <a:endParaRPr lang="en-US" altLang="zh-CN" sz="1600" dirty="0"/>
          </a:p>
          <a:p>
            <a:endParaRPr kumimoji="1" lang="zh-CN" altLang="en-US" sz="2000" dirty="0"/>
          </a:p>
        </p:txBody>
      </p:sp>
      <p:sp>
        <p:nvSpPr>
          <p:cNvPr id="3" name="标题 2"/>
          <p:cNvSpPr>
            <a:spLocks noGrp="1"/>
          </p:cNvSpPr>
          <p:nvPr>
            <p:ph type="title"/>
          </p:nvPr>
        </p:nvSpPr>
        <p:spPr/>
        <p:txBody>
          <a:bodyPr/>
          <a:lstStyle/>
          <a:p>
            <a:r>
              <a:rPr lang="zh-CN" altLang="zh-CN" dirty="0"/>
              <a:t>分析信息扩散主要有两种方式</a:t>
            </a:r>
            <a:endParaRPr kumimoji="1" lang="zh-CN" altLang="en-US" dirty="0"/>
          </a:p>
        </p:txBody>
      </p:sp>
    </p:spTree>
    <p:extLst>
      <p:ext uri="{BB962C8B-B14F-4D97-AF65-F5344CB8AC3E}">
        <p14:creationId xmlns:p14="http://schemas.microsoft.com/office/powerpoint/2010/main" val="3403624296"/>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000" dirty="0"/>
              <a:t>描述信息扩散最简单的方式是计算信息扩散的规模（</a:t>
            </a:r>
            <a:r>
              <a:rPr lang="en-US" altLang="zh-CN" sz="2000" dirty="0"/>
              <a:t>diffusion size</a:t>
            </a:r>
            <a:r>
              <a:rPr lang="zh-CN" altLang="zh-CN" sz="2000" dirty="0"/>
              <a:t>，</a:t>
            </a:r>
            <a:r>
              <a:rPr lang="en-US" altLang="zh-CN" sz="2000" dirty="0"/>
              <a:t> S</a:t>
            </a:r>
            <a:r>
              <a:rPr lang="zh-CN" altLang="zh-CN" sz="2000" dirty="0"/>
              <a:t>）</a:t>
            </a:r>
            <a:r>
              <a:rPr lang="zh-CN" altLang="zh-CN" sz="2000" dirty="0" smtClean="0"/>
              <a:t>。</a:t>
            </a:r>
            <a:endParaRPr lang="en-US" altLang="zh-CN" sz="2000" dirty="0" smtClean="0"/>
          </a:p>
          <a:p>
            <a:r>
              <a:rPr lang="zh-CN" altLang="zh-CN" sz="2000" dirty="0" smtClean="0"/>
              <a:t>分析扩散规模</a:t>
            </a:r>
            <a:r>
              <a:rPr lang="zh-CN" altLang="zh-CN" sz="2000" dirty="0"/>
              <a:t>的主要方法是描述其数学分布</a:t>
            </a:r>
            <a:r>
              <a:rPr lang="zh-CN" altLang="zh-CN" sz="2000" dirty="0" smtClean="0"/>
              <a:t>。</a:t>
            </a:r>
            <a:endParaRPr lang="en-US" altLang="zh-CN" sz="2000" dirty="0" smtClean="0"/>
          </a:p>
          <a:p>
            <a:r>
              <a:rPr lang="zh-CN" altLang="zh-CN" sz="2000" dirty="0" smtClean="0"/>
              <a:t>在对信息扩散规模</a:t>
            </a:r>
            <a:r>
              <a:rPr lang="zh-CN" altLang="zh-CN" sz="2000" dirty="0"/>
              <a:t>的研究当中，一个主要的发现是这种数学分布具有明显的“长尾”特征</a:t>
            </a:r>
            <a:r>
              <a:rPr lang="zh-CN" altLang="zh-CN" sz="2000" dirty="0" smtClean="0"/>
              <a:t>：</a:t>
            </a:r>
            <a:endParaRPr lang="en-US" altLang="zh-CN" sz="2000" dirty="0" smtClean="0"/>
          </a:p>
          <a:p>
            <a:pPr lvl="1"/>
            <a:r>
              <a:rPr lang="zh-CN" altLang="zh-CN" sz="1600" dirty="0" smtClean="0"/>
              <a:t>即</a:t>
            </a:r>
            <a:r>
              <a:rPr lang="zh-CN" altLang="zh-CN" sz="1600" dirty="0"/>
              <a:t>少数信息的扩散规模特别大，而多数信息的扩散规模有限</a:t>
            </a:r>
            <a:r>
              <a:rPr lang="zh-CN" altLang="zh-CN" sz="1600" dirty="0" smtClean="0"/>
              <a:t>。</a:t>
            </a:r>
            <a:endParaRPr lang="en-US" altLang="zh-CN" sz="1600" dirty="0" smtClean="0"/>
          </a:p>
          <a:p>
            <a:pPr lvl="1"/>
            <a:r>
              <a:rPr lang="zh-CN" altLang="zh-CN" sz="1600" dirty="0" smtClean="0"/>
              <a:t>例如</a:t>
            </a:r>
            <a:r>
              <a:rPr lang="zh-CN" altLang="zh-CN" sz="1600" dirty="0"/>
              <a:t>，研究发现，与病毒营销直觉相反，甚至那些很流行的照片也没有在网络中广泛传播，传播速度也很慢（信息扩散在社会网络中的每一跳都要花费很长的时间）。</a:t>
            </a:r>
            <a:endParaRPr lang="en-US" altLang="zh-CN" sz="1600" dirty="0"/>
          </a:p>
          <a:p>
            <a:endParaRPr kumimoji="1" lang="zh-CN" altLang="en-US" sz="2000" dirty="0"/>
          </a:p>
        </p:txBody>
      </p:sp>
      <p:sp>
        <p:nvSpPr>
          <p:cNvPr id="3" name="标题 2"/>
          <p:cNvSpPr>
            <a:spLocks noGrp="1"/>
          </p:cNvSpPr>
          <p:nvPr>
            <p:ph type="title"/>
          </p:nvPr>
        </p:nvSpPr>
        <p:spPr/>
        <p:txBody>
          <a:bodyPr/>
          <a:lstStyle/>
          <a:p>
            <a:r>
              <a:rPr lang="en-US" altLang="zh-CN" b="1" dirty="0" smtClean="0"/>
              <a:t>2.2</a:t>
            </a:r>
            <a:r>
              <a:rPr lang="zh-CN" altLang="en-US" b="1" dirty="0" smtClean="0"/>
              <a:t> </a:t>
            </a:r>
            <a:r>
              <a:rPr lang="zh-CN" altLang="zh-CN" b="1" dirty="0" smtClean="0"/>
              <a:t>扩散规模</a:t>
            </a:r>
            <a:r>
              <a:rPr lang="en-US" altLang="zh-CN" b="1" dirty="0"/>
              <a:t/>
            </a:r>
            <a:br>
              <a:rPr lang="en-US" altLang="zh-CN" b="1" dirty="0"/>
            </a:br>
            <a:endParaRPr kumimoji="1" lang="zh-CN" altLang="en-US" dirty="0"/>
          </a:p>
        </p:txBody>
      </p:sp>
    </p:spTree>
    <p:extLst>
      <p:ext uri="{BB962C8B-B14F-4D97-AF65-F5344CB8AC3E}">
        <p14:creationId xmlns:p14="http://schemas.microsoft.com/office/powerpoint/2010/main" val="279485374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000" dirty="0"/>
              <a:t>对于同一条微博或新闻事件，一个用户转发多次的情况普遍存在</a:t>
            </a:r>
            <a:r>
              <a:rPr lang="zh-CN" altLang="zh-CN" sz="2000" dirty="0" smtClean="0"/>
              <a:t>。</a:t>
            </a:r>
            <a:endParaRPr lang="en-US" altLang="zh-CN" sz="2000" dirty="0" smtClean="0"/>
          </a:p>
          <a:p>
            <a:r>
              <a:rPr lang="zh-CN" altLang="zh-CN" sz="2000" dirty="0" smtClean="0"/>
              <a:t>对于存在多次转发</a:t>
            </a:r>
            <a:r>
              <a:rPr lang="zh-CN" altLang="zh-CN" sz="2000" dirty="0"/>
              <a:t>的情况（比如一个用户多次转发某一个主题标签），基于扩散规模，我们还可以计算用户的</a:t>
            </a:r>
            <a:r>
              <a:rPr lang="zh-CN" altLang="zh-CN" sz="2000" dirty="0">
                <a:solidFill>
                  <a:srgbClr val="77933C"/>
                </a:solidFill>
              </a:rPr>
              <a:t>扩散率</a:t>
            </a:r>
            <a:r>
              <a:rPr lang="zh-CN" altLang="zh-CN" sz="2000" dirty="0"/>
              <a:t>（</a:t>
            </a:r>
            <a:r>
              <a:rPr lang="en-US" altLang="zh-CN" sz="2000" dirty="0" err="1"/>
              <a:t>DiffusionRate</a:t>
            </a:r>
            <a:r>
              <a:rPr lang="en-US" altLang="zh-CN" sz="2000" dirty="0"/>
              <a:t>, DR</a:t>
            </a:r>
            <a:r>
              <a:rPr lang="zh-CN" altLang="zh-CN" sz="2000" dirty="0"/>
              <a:t>）</a:t>
            </a:r>
            <a:r>
              <a:rPr lang="zh-CN" altLang="zh-CN" sz="2000" dirty="0" smtClean="0"/>
              <a:t>。</a:t>
            </a:r>
            <a:endParaRPr lang="en-US" altLang="zh-CN" sz="2000" dirty="0" smtClean="0"/>
          </a:p>
          <a:p>
            <a:r>
              <a:rPr lang="zh-CN" altLang="zh-CN" sz="2000" dirty="0" smtClean="0"/>
              <a:t>扩散率刻画了用户传</a:t>
            </a:r>
            <a:r>
              <a:rPr lang="zh-CN" altLang="zh-CN" sz="2000" dirty="0"/>
              <a:t>播某一条信息的</a:t>
            </a:r>
            <a:r>
              <a:rPr lang="zh-CN" altLang="zh-CN" sz="2000" dirty="0">
                <a:solidFill>
                  <a:srgbClr val="77933C"/>
                </a:solidFill>
              </a:rPr>
              <a:t>程度</a:t>
            </a:r>
            <a:r>
              <a:rPr lang="zh-CN" altLang="zh-CN" sz="2000" dirty="0" smtClean="0"/>
              <a:t>。</a:t>
            </a:r>
            <a:endParaRPr lang="en-US" altLang="zh-CN" sz="2000" dirty="0" smtClean="0"/>
          </a:p>
          <a:p>
            <a:r>
              <a:rPr lang="zh-CN" altLang="zh-CN" sz="2000" dirty="0" smtClean="0"/>
              <a:t>一个用户</a:t>
            </a:r>
            <a:r>
              <a:rPr lang="en-US" altLang="zh-CN" sz="2000" dirty="0"/>
              <a:t>u</a:t>
            </a:r>
            <a:r>
              <a:rPr lang="zh-CN" altLang="zh-CN" sz="2000" dirty="0"/>
              <a:t>扩散一条信息</a:t>
            </a:r>
            <a:r>
              <a:rPr lang="en-US" altLang="zh-CN" sz="2000" dirty="0" err="1"/>
              <a:t>i</a:t>
            </a:r>
            <a:r>
              <a:rPr lang="zh-CN" altLang="zh-CN" sz="2000" dirty="0"/>
              <a:t>的扩散率</a:t>
            </a:r>
            <a:r>
              <a:rPr lang="en-US" altLang="zh-CN" sz="2000" dirty="0"/>
              <a:t>DR(u, </a:t>
            </a:r>
            <a:r>
              <a:rPr lang="en-US" altLang="zh-CN" sz="2000" dirty="0" err="1"/>
              <a:t>i</a:t>
            </a:r>
            <a:r>
              <a:rPr lang="en-US" altLang="zh-CN" sz="2000" dirty="0"/>
              <a:t>)</a:t>
            </a:r>
            <a:r>
              <a:rPr lang="zh-CN" altLang="zh-CN" sz="2000" dirty="0"/>
              <a:t>可以以下方式定义</a:t>
            </a:r>
            <a:r>
              <a:rPr lang="zh-CN" altLang="zh-CN" sz="2000" dirty="0" smtClean="0"/>
              <a:t>：</a:t>
            </a:r>
            <a:r>
              <a:rPr lang="zh-CN" altLang="zh-CN" sz="2000" dirty="0"/>
              <a:t> </a:t>
            </a:r>
            <a:endParaRPr lang="en-US" altLang="zh-CN" sz="2000" dirty="0" smtClean="0"/>
          </a:p>
          <a:p>
            <a:pPr marL="0" indent="0" algn="ctr">
              <a:buNone/>
            </a:pPr>
            <a:r>
              <a:rPr lang="en-US" altLang="zh-CN" sz="2000" i="1" dirty="0" smtClean="0"/>
              <a:t>DR</a:t>
            </a:r>
            <a:r>
              <a:rPr lang="en-US" altLang="zh-CN" sz="2000" i="1" dirty="0"/>
              <a:t>(</a:t>
            </a:r>
            <a:r>
              <a:rPr lang="en-US" altLang="zh-CN" sz="2000" i="1" dirty="0" err="1"/>
              <a:t>u,i</a:t>
            </a:r>
            <a:r>
              <a:rPr lang="en-US" altLang="zh-CN" sz="2000" i="1" dirty="0"/>
              <a:t>) = D(u, </a:t>
            </a:r>
            <a:r>
              <a:rPr lang="en-US" altLang="zh-CN" sz="2000" i="1" dirty="0" err="1"/>
              <a:t>i</a:t>
            </a:r>
            <a:r>
              <a:rPr lang="en-US" altLang="zh-CN" sz="2000" i="1" dirty="0"/>
              <a:t>)/S</a:t>
            </a:r>
            <a:r>
              <a:rPr lang="en-US" altLang="zh-CN" sz="2000" dirty="0"/>
              <a:t> </a:t>
            </a:r>
            <a:r>
              <a:rPr lang="zh-CN" altLang="en-US" sz="2000" dirty="0" smtClean="0"/>
              <a:t>， </a:t>
            </a:r>
            <a:endParaRPr lang="en-US" altLang="zh-CN" sz="2000" dirty="0" smtClean="0"/>
          </a:p>
          <a:p>
            <a:pPr lvl="1"/>
            <a:r>
              <a:rPr lang="zh-CN" altLang="zh-CN" sz="1600" dirty="0"/>
              <a:t>其中</a:t>
            </a:r>
            <a:r>
              <a:rPr lang="en-US" altLang="zh-CN" sz="1600" dirty="0"/>
              <a:t>, </a:t>
            </a:r>
            <a:r>
              <a:rPr lang="zh-CN" altLang="zh-CN" sz="1600" dirty="0"/>
              <a:t>是用户</a:t>
            </a:r>
            <a:r>
              <a:rPr lang="en-US" altLang="zh-CN" sz="1600" dirty="0"/>
              <a:t>u</a:t>
            </a:r>
            <a:r>
              <a:rPr lang="zh-CN" altLang="zh-CN" sz="1600" dirty="0"/>
              <a:t>转发信息</a:t>
            </a:r>
            <a:r>
              <a:rPr lang="en-US" altLang="zh-CN" sz="1600" dirty="0" err="1"/>
              <a:t>i</a:t>
            </a:r>
            <a:r>
              <a:rPr lang="zh-CN" altLang="zh-CN" sz="1600" dirty="0"/>
              <a:t>的数量，</a:t>
            </a:r>
            <a:r>
              <a:rPr lang="en-US" altLang="zh-CN" sz="1600" dirty="0"/>
              <a:t>S</a:t>
            </a:r>
            <a:r>
              <a:rPr lang="zh-CN" altLang="zh-CN" sz="1600" dirty="0"/>
              <a:t>是信息扩散的规模。</a:t>
            </a:r>
            <a:endParaRPr lang="en-US" altLang="zh-CN" sz="1600" dirty="0"/>
          </a:p>
          <a:p>
            <a:endParaRPr kumimoji="1" lang="zh-CN" altLang="en-US" sz="2000" dirty="0"/>
          </a:p>
        </p:txBody>
      </p:sp>
      <p:sp>
        <p:nvSpPr>
          <p:cNvPr id="3" name="标题 2"/>
          <p:cNvSpPr>
            <a:spLocks noGrp="1"/>
          </p:cNvSpPr>
          <p:nvPr>
            <p:ph type="title"/>
          </p:nvPr>
        </p:nvSpPr>
        <p:spPr/>
        <p:txBody>
          <a:bodyPr/>
          <a:lstStyle/>
          <a:p>
            <a:r>
              <a:rPr lang="zh-CN" altLang="zh-CN" dirty="0" smtClean="0"/>
              <a:t>扩散率</a:t>
            </a:r>
            <a:r>
              <a:rPr lang="zh-CN" altLang="zh-CN" dirty="0"/>
              <a:t>（</a:t>
            </a:r>
            <a:r>
              <a:rPr lang="en-US" altLang="zh-CN" dirty="0" err="1"/>
              <a:t>DiffusionRate</a:t>
            </a:r>
            <a:r>
              <a:rPr lang="en-US" altLang="zh-CN" dirty="0"/>
              <a:t>, DR</a:t>
            </a:r>
            <a:r>
              <a:rPr lang="zh-CN" altLang="zh-CN" dirty="0"/>
              <a:t>）。</a:t>
            </a:r>
            <a:endParaRPr kumimoji="1" lang="zh-CN" altLang="en-US" dirty="0"/>
          </a:p>
        </p:txBody>
      </p:sp>
    </p:spTree>
    <p:extLst>
      <p:ext uri="{BB962C8B-B14F-4D97-AF65-F5344CB8AC3E}">
        <p14:creationId xmlns:p14="http://schemas.microsoft.com/office/powerpoint/2010/main" val="3138215206"/>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1800" dirty="0"/>
              <a:t>通过追踪信息扩散所留下的数字指纹中的信息源，我们可以得到完</a:t>
            </a:r>
            <a:r>
              <a:rPr lang="zh-CN" altLang="zh-CN" sz="1800" dirty="0" smtClean="0"/>
              <a:t>整的扩散网络</a:t>
            </a:r>
            <a:r>
              <a:rPr lang="zh-CN" altLang="en-US" sz="1800" dirty="0" smtClean="0"/>
              <a:t>。</a:t>
            </a:r>
            <a:endParaRPr lang="en-US" altLang="zh-CN" sz="1800" dirty="0" smtClean="0"/>
          </a:p>
          <a:p>
            <a:r>
              <a:rPr lang="zh-CN" altLang="zh-CN" sz="1800" dirty="0" smtClean="0"/>
              <a:t>以微</a:t>
            </a:r>
            <a:r>
              <a:rPr lang="zh-CN" altLang="zh-CN" sz="1800" dirty="0"/>
              <a:t>博上的信息转发网络为例，它展现了每一个转发者通过哪一个转发者那里转发了源微博</a:t>
            </a:r>
            <a:r>
              <a:rPr lang="zh-CN" altLang="zh-CN" sz="1800" dirty="0" smtClean="0"/>
              <a:t>。</a:t>
            </a:r>
            <a:endParaRPr lang="en-US" altLang="zh-CN" sz="1800" dirty="0" smtClean="0"/>
          </a:p>
          <a:p>
            <a:r>
              <a:rPr lang="zh-CN" altLang="zh-CN" sz="1800" dirty="0" smtClean="0"/>
              <a:t>但在实际</a:t>
            </a:r>
            <a:r>
              <a:rPr lang="zh-CN" altLang="zh-CN" sz="1800" dirty="0"/>
              <a:t>的数据中，往往因为一个人可以同时从两个人那里转发信息，因而得到的网络并非树形结构。</a:t>
            </a:r>
            <a:endParaRPr lang="en-US" altLang="zh-CN" sz="1800" dirty="0"/>
          </a:p>
          <a:p>
            <a:endParaRPr kumimoji="1" lang="zh-CN" altLang="en-US" sz="1800" dirty="0"/>
          </a:p>
        </p:txBody>
      </p:sp>
      <p:sp>
        <p:nvSpPr>
          <p:cNvPr id="3" name="标题 2"/>
          <p:cNvSpPr>
            <a:spLocks noGrp="1"/>
          </p:cNvSpPr>
          <p:nvPr>
            <p:ph type="title"/>
          </p:nvPr>
        </p:nvSpPr>
        <p:spPr/>
        <p:txBody>
          <a:bodyPr/>
          <a:lstStyle/>
          <a:p>
            <a:r>
              <a:rPr lang="en-US" altLang="zh-CN" b="1" dirty="0" smtClean="0"/>
              <a:t>2.3</a:t>
            </a:r>
            <a:r>
              <a:rPr lang="zh-CN" altLang="en-US" b="1" dirty="0" smtClean="0"/>
              <a:t> </a:t>
            </a:r>
            <a:r>
              <a:rPr lang="zh-CN" altLang="zh-CN" b="1" dirty="0" smtClean="0"/>
              <a:t>扩散网络</a:t>
            </a:r>
            <a:r>
              <a:rPr lang="en-US" altLang="zh-CN" b="1" dirty="0"/>
              <a:t/>
            </a:r>
            <a:br>
              <a:rPr lang="en-US" altLang="zh-CN" b="1" dirty="0"/>
            </a:br>
            <a:endParaRPr kumimoji="1" lang="zh-CN" altLang="en-US" dirty="0"/>
          </a:p>
        </p:txBody>
      </p:sp>
      <p:pic>
        <p:nvPicPr>
          <p:cNvPr id="4" name="Diagram 49"/>
          <p:cNvPicPr/>
          <p:nvPr/>
        </p:nvPicPr>
        <p:blipFill>
          <a:blip r:embed="rId3"/>
          <a:srcRect t="-1042"/>
          <a:stretch>
            <a:fillRect/>
          </a:stretch>
        </p:blipFill>
        <p:spPr bwMode="auto">
          <a:xfrm>
            <a:off x="3881499" y="2813912"/>
            <a:ext cx="2563664" cy="1780711"/>
          </a:xfrm>
          <a:prstGeom prst="rect">
            <a:avLst/>
          </a:prstGeom>
          <a:noFill/>
          <a:ln w="9525">
            <a:noFill/>
            <a:miter lim="800000"/>
            <a:headEnd/>
            <a:tailEnd/>
          </a:ln>
        </p:spPr>
      </p:pic>
      <p:sp>
        <p:nvSpPr>
          <p:cNvPr id="5" name="矩形 4"/>
          <p:cNvSpPr/>
          <p:nvPr/>
        </p:nvSpPr>
        <p:spPr>
          <a:xfrm>
            <a:off x="3501581" y="4631749"/>
            <a:ext cx="3114141" cy="369332"/>
          </a:xfrm>
          <a:prstGeom prst="rect">
            <a:avLst/>
          </a:prstGeom>
        </p:spPr>
        <p:txBody>
          <a:bodyPr wrap="none">
            <a:spAutoFit/>
          </a:bodyPr>
          <a:lstStyle/>
          <a:p>
            <a:r>
              <a:rPr lang="zh-CN" altLang="zh-CN" dirty="0"/>
              <a:t>图</a:t>
            </a:r>
            <a:r>
              <a:rPr lang="en-US" altLang="zh-CN" dirty="0"/>
              <a:t>2‑1</a:t>
            </a:r>
            <a:r>
              <a:rPr lang="zh-CN" altLang="zh-CN" dirty="0"/>
              <a:t>扩散网络的高度和高度</a:t>
            </a:r>
            <a:endParaRPr lang="en-US" altLang="zh-CN" dirty="0"/>
          </a:p>
        </p:txBody>
      </p:sp>
    </p:spTree>
    <p:extLst>
      <p:ext uri="{BB962C8B-B14F-4D97-AF65-F5344CB8AC3E}">
        <p14:creationId xmlns:p14="http://schemas.microsoft.com/office/powerpoint/2010/main" val="75856561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000" dirty="0"/>
              <a:t>扩散网络的高度定义从根节点到叶子节点的最大跳数（</a:t>
            </a:r>
            <a:r>
              <a:rPr lang="en-US" altLang="zh-CN" sz="2000" dirty="0"/>
              <a:t>hops</a:t>
            </a:r>
            <a:r>
              <a:rPr lang="zh-CN" altLang="zh-CN" sz="2000" dirty="0" smtClean="0"/>
              <a:t>）</a:t>
            </a:r>
            <a:endParaRPr lang="en-US" altLang="zh-CN" sz="2000" dirty="0" smtClean="0"/>
          </a:p>
          <a:p>
            <a:r>
              <a:rPr lang="zh-CN" altLang="zh-CN" sz="2000" dirty="0" smtClean="0"/>
              <a:t>而扩散网络</a:t>
            </a:r>
            <a:r>
              <a:rPr lang="zh-CN" altLang="zh-CN" sz="2000" dirty="0"/>
              <a:t>的宽度则定义为各个深度阶上节点数量的最大值</a:t>
            </a:r>
            <a:r>
              <a:rPr lang="zh-CN" altLang="zh-CN" sz="2000" dirty="0" smtClean="0"/>
              <a:t>。</a:t>
            </a:r>
            <a:endParaRPr lang="en-US" altLang="zh-CN" sz="2000" dirty="0"/>
          </a:p>
          <a:p>
            <a:pPr lvl="1"/>
            <a:r>
              <a:rPr lang="zh-CN" altLang="zh-CN" sz="1600" dirty="0" smtClean="0"/>
              <a:t>在图</a:t>
            </a:r>
            <a:r>
              <a:rPr lang="en-US" altLang="zh-CN" sz="1600" dirty="0"/>
              <a:t>2‑1</a:t>
            </a:r>
            <a:r>
              <a:rPr lang="zh-CN" altLang="zh-CN" sz="1600" dirty="0"/>
              <a:t>这个扩散网络中，根节点</a:t>
            </a:r>
            <a:r>
              <a:rPr lang="en-US" altLang="zh-CN" sz="1600" dirty="0"/>
              <a:t>O</a:t>
            </a:r>
            <a:r>
              <a:rPr lang="zh-CN" altLang="zh-CN" sz="1600" dirty="0"/>
              <a:t>距离所有的叶子节点的跳数中的最大值为</a:t>
            </a:r>
            <a:r>
              <a:rPr lang="en-US" altLang="zh-CN" sz="1600" dirty="0"/>
              <a:t>3</a:t>
            </a:r>
            <a:r>
              <a:rPr lang="zh-CN" altLang="zh-CN" sz="1600" dirty="0"/>
              <a:t>，因而扩散网络的高度为</a:t>
            </a:r>
            <a:r>
              <a:rPr lang="en-US" altLang="zh-CN" sz="1600" dirty="0"/>
              <a:t>3</a:t>
            </a:r>
            <a:r>
              <a:rPr lang="zh-CN" altLang="zh-CN" sz="1600" dirty="0" smtClean="0"/>
              <a:t>。</a:t>
            </a:r>
            <a:endParaRPr lang="en-US" altLang="zh-CN" sz="1600" dirty="0" smtClean="0"/>
          </a:p>
          <a:p>
            <a:pPr lvl="1"/>
            <a:r>
              <a:rPr lang="zh-CN" altLang="zh-CN" sz="1600" dirty="0" smtClean="0"/>
              <a:t>高度为</a:t>
            </a:r>
            <a:r>
              <a:rPr lang="en-US" altLang="zh-CN" sz="1600" dirty="0"/>
              <a:t>1</a:t>
            </a:r>
            <a:r>
              <a:rPr lang="zh-CN" altLang="zh-CN" sz="1600" dirty="0"/>
              <a:t>的节点数量为</a:t>
            </a:r>
            <a:r>
              <a:rPr lang="en-US" altLang="zh-CN" sz="1600" dirty="0"/>
              <a:t>6</a:t>
            </a:r>
            <a:r>
              <a:rPr lang="zh-CN" altLang="zh-CN" sz="1600" dirty="0"/>
              <a:t>，高度为</a:t>
            </a:r>
            <a:r>
              <a:rPr lang="en-US" altLang="zh-CN" sz="1600" dirty="0"/>
              <a:t>2</a:t>
            </a:r>
            <a:r>
              <a:rPr lang="zh-CN" altLang="zh-CN" sz="1600" dirty="0"/>
              <a:t>的节点数量为</a:t>
            </a:r>
            <a:r>
              <a:rPr lang="en-US" altLang="zh-CN" sz="1600" dirty="0"/>
              <a:t>3</a:t>
            </a:r>
            <a:r>
              <a:rPr lang="zh-CN" altLang="zh-CN" sz="1600" dirty="0"/>
              <a:t>，而高度为</a:t>
            </a:r>
            <a:r>
              <a:rPr lang="en-US" altLang="zh-CN" sz="1600" dirty="0"/>
              <a:t>3</a:t>
            </a:r>
            <a:r>
              <a:rPr lang="zh-CN" altLang="zh-CN" sz="1600" dirty="0"/>
              <a:t>的节点数量只有</a:t>
            </a:r>
            <a:r>
              <a:rPr lang="en-US" altLang="zh-CN" sz="1600" dirty="0"/>
              <a:t>1</a:t>
            </a:r>
            <a:r>
              <a:rPr lang="zh-CN" altLang="zh-CN" sz="1600" dirty="0"/>
              <a:t>，因此该扩散网络的宽度是</a:t>
            </a:r>
            <a:r>
              <a:rPr lang="en-US" altLang="zh-CN" sz="1600" dirty="0"/>
              <a:t>6</a:t>
            </a:r>
            <a:r>
              <a:rPr lang="zh-CN" altLang="zh-CN" sz="1600" dirty="0"/>
              <a:t>。</a:t>
            </a:r>
            <a:endParaRPr lang="en-US" altLang="zh-CN" sz="1600" dirty="0"/>
          </a:p>
          <a:p>
            <a:endParaRPr kumimoji="1" lang="zh-CN" altLang="en-US" sz="2000" dirty="0"/>
          </a:p>
        </p:txBody>
      </p:sp>
      <p:sp>
        <p:nvSpPr>
          <p:cNvPr id="3" name="标题 2"/>
          <p:cNvSpPr>
            <a:spLocks noGrp="1"/>
          </p:cNvSpPr>
          <p:nvPr>
            <p:ph type="title"/>
          </p:nvPr>
        </p:nvSpPr>
        <p:spPr/>
        <p:txBody>
          <a:bodyPr/>
          <a:lstStyle/>
          <a:p>
            <a:r>
              <a:rPr lang="en-US" altLang="zh-CN" b="1" dirty="0" smtClean="0"/>
              <a:t>2.3.1</a:t>
            </a:r>
            <a:r>
              <a:rPr lang="zh-CN" altLang="en-US" b="1" dirty="0" smtClean="0"/>
              <a:t> </a:t>
            </a:r>
            <a:r>
              <a:rPr lang="zh-CN" altLang="zh-CN" b="1" dirty="0" smtClean="0"/>
              <a:t>高度和宽度</a:t>
            </a:r>
            <a:r>
              <a:rPr lang="en-US" altLang="zh-CN" b="1" dirty="0"/>
              <a:t/>
            </a:r>
            <a:br>
              <a:rPr lang="en-US" altLang="zh-CN" b="1" dirty="0"/>
            </a:br>
            <a:endParaRPr kumimoji="1" lang="zh-CN" altLang="en-US" dirty="0"/>
          </a:p>
        </p:txBody>
      </p:sp>
      <p:pic>
        <p:nvPicPr>
          <p:cNvPr id="4" name="Diagram 49"/>
          <p:cNvPicPr/>
          <p:nvPr/>
        </p:nvPicPr>
        <p:blipFill>
          <a:blip r:embed="rId3"/>
          <a:srcRect t="-1042"/>
          <a:stretch>
            <a:fillRect/>
          </a:stretch>
        </p:blipFill>
        <p:spPr bwMode="auto">
          <a:xfrm>
            <a:off x="3881499" y="2813912"/>
            <a:ext cx="2563664" cy="1780711"/>
          </a:xfrm>
          <a:prstGeom prst="rect">
            <a:avLst/>
          </a:prstGeom>
          <a:noFill/>
          <a:ln w="9525">
            <a:noFill/>
            <a:miter lim="800000"/>
            <a:headEnd/>
            <a:tailEnd/>
          </a:ln>
        </p:spPr>
      </p:pic>
      <p:sp>
        <p:nvSpPr>
          <p:cNvPr id="5" name="矩形 4"/>
          <p:cNvSpPr/>
          <p:nvPr/>
        </p:nvSpPr>
        <p:spPr>
          <a:xfrm>
            <a:off x="3501581" y="4631749"/>
            <a:ext cx="3114141" cy="369332"/>
          </a:xfrm>
          <a:prstGeom prst="rect">
            <a:avLst/>
          </a:prstGeom>
        </p:spPr>
        <p:txBody>
          <a:bodyPr wrap="none">
            <a:spAutoFit/>
          </a:bodyPr>
          <a:lstStyle/>
          <a:p>
            <a:r>
              <a:rPr lang="zh-CN" altLang="zh-CN" dirty="0"/>
              <a:t>图</a:t>
            </a:r>
            <a:r>
              <a:rPr lang="en-US" altLang="zh-CN" dirty="0"/>
              <a:t>2‑1</a:t>
            </a:r>
            <a:r>
              <a:rPr lang="zh-CN" altLang="zh-CN" dirty="0"/>
              <a:t>扩散网络的高度和高度</a:t>
            </a:r>
            <a:endParaRPr lang="en-US" altLang="zh-CN" dirty="0"/>
          </a:p>
        </p:txBody>
      </p:sp>
    </p:spTree>
    <p:extLst>
      <p:ext uri="{BB962C8B-B14F-4D97-AF65-F5344CB8AC3E}">
        <p14:creationId xmlns:p14="http://schemas.microsoft.com/office/powerpoint/2010/main" val="725843356"/>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lstStyle/>
          <a:p>
            <a:r>
              <a:rPr lang="en-US" altLang="zh-CN" dirty="0"/>
              <a:t>Rodrigues</a:t>
            </a:r>
            <a:r>
              <a:rPr lang="zh-CN" altLang="zh-CN" dirty="0"/>
              <a:t>等研究了</a:t>
            </a:r>
            <a:r>
              <a:rPr lang="en-US" altLang="zh-CN" dirty="0"/>
              <a:t>Twitter</a:t>
            </a:r>
            <a:r>
              <a:rPr lang="zh-CN" altLang="zh-CN" dirty="0"/>
              <a:t>用户中</a:t>
            </a:r>
            <a:r>
              <a:rPr lang="en-US" altLang="zh-CN" dirty="0"/>
              <a:t>URL</a:t>
            </a:r>
            <a:r>
              <a:rPr lang="zh-CN" altLang="zh-CN" dirty="0"/>
              <a:t>的转发</a:t>
            </a:r>
            <a:r>
              <a:rPr lang="en-US" altLang="zh-CN" dirty="0"/>
              <a:t> </a:t>
            </a:r>
            <a:endParaRPr kumimoji="1" lang="zh-CN" altLang="en-US" dirty="0"/>
          </a:p>
        </p:txBody>
      </p:sp>
      <p:sp>
        <p:nvSpPr>
          <p:cNvPr id="2" name="内容占位符 1"/>
          <p:cNvSpPr>
            <a:spLocks noGrp="1"/>
          </p:cNvSpPr>
          <p:nvPr>
            <p:ph idx="1"/>
          </p:nvPr>
        </p:nvSpPr>
        <p:spPr>
          <a:xfrm>
            <a:off x="5685512" y="204789"/>
            <a:ext cx="3001288" cy="4389835"/>
          </a:xfrm>
        </p:spPr>
        <p:txBody>
          <a:bodyPr/>
          <a:lstStyle/>
          <a:p>
            <a:r>
              <a:rPr lang="zh-CN" altLang="zh-CN" sz="1400" dirty="0"/>
              <a:t>就信息扩散的高度而言，因为多数信息的高度很小，只有少数信息的扩散高度较大，因而其数学分布也可能具备长尾特征</a:t>
            </a:r>
            <a:r>
              <a:rPr lang="zh-CN" altLang="zh-CN" sz="1400" dirty="0" smtClean="0"/>
              <a:t>。</a:t>
            </a:r>
            <a:endParaRPr lang="en-US" altLang="zh-CN" sz="1400" dirty="0" smtClean="0"/>
          </a:p>
          <a:p>
            <a:r>
              <a:rPr lang="zh-CN" altLang="zh-CN" sz="1400" dirty="0" smtClean="0"/>
              <a:t>以往的</a:t>
            </a:r>
            <a:r>
              <a:rPr lang="zh-CN" altLang="zh-CN" sz="1400" dirty="0"/>
              <a:t>研究表明在各种各样的面对面社会网络中，信息、行为和情绪的扩散可以延伸到离信息源二到四度社会距离的个体那里，这就是所谓的三度影响力现象（我们将在第</a:t>
            </a:r>
            <a:r>
              <a:rPr lang="en-US" altLang="zh-CN" sz="1400" dirty="0"/>
              <a:t>7</a:t>
            </a:r>
            <a:r>
              <a:rPr lang="zh-CN" altLang="zh-CN" sz="1400" dirty="0"/>
              <a:t>章详细介绍三度影响力）</a:t>
            </a:r>
            <a:r>
              <a:rPr lang="zh-CN" altLang="zh-CN" sz="1400" dirty="0" smtClean="0"/>
              <a:t>。</a:t>
            </a:r>
            <a:endParaRPr lang="en-US" altLang="zh-CN" sz="1400" dirty="0" smtClean="0"/>
          </a:p>
          <a:p>
            <a:r>
              <a:rPr lang="en-US" altLang="zh-CN" sz="1400" dirty="0" err="1" smtClean="0"/>
              <a:t>Fabrega</a:t>
            </a:r>
            <a:r>
              <a:rPr lang="zh-CN" altLang="zh-CN" sz="1400" dirty="0"/>
              <a:t>和</a:t>
            </a:r>
            <a:r>
              <a:rPr lang="en-US" altLang="zh-CN" sz="1400" dirty="0" err="1"/>
              <a:t>Paredes</a:t>
            </a:r>
            <a:r>
              <a:rPr lang="zh-CN" altLang="zh-CN" sz="1400" dirty="0"/>
              <a:t>的研究发现三度影响力也同样存在于</a:t>
            </a:r>
            <a:r>
              <a:rPr lang="en-US" altLang="zh-CN" sz="1400" dirty="0"/>
              <a:t>Twitter</a:t>
            </a:r>
            <a:r>
              <a:rPr lang="zh-CN" altLang="zh-CN" sz="1400" dirty="0"/>
              <a:t>中，转发的微博离源微博的社会距离绝大多数（超过</a:t>
            </a:r>
            <a:r>
              <a:rPr lang="en-US" altLang="zh-CN" sz="1400" dirty="0"/>
              <a:t>90%</a:t>
            </a:r>
            <a:r>
              <a:rPr lang="zh-CN" altLang="zh-CN" sz="1400" dirty="0"/>
              <a:t>）都在</a:t>
            </a:r>
            <a:r>
              <a:rPr lang="en-US" altLang="zh-CN" sz="1400" dirty="0"/>
              <a:t>3</a:t>
            </a:r>
            <a:r>
              <a:rPr lang="zh-CN" altLang="zh-CN" sz="1400" dirty="0"/>
              <a:t>以内</a:t>
            </a:r>
            <a:r>
              <a:rPr lang="en-US" altLang="zh-CN" sz="1400" baseline="30000" dirty="0"/>
              <a:t>[1</a:t>
            </a:r>
            <a:r>
              <a:rPr lang="en-US" altLang="zh-CN" sz="1400" baseline="30000" dirty="0" smtClean="0"/>
              <a:t>]</a:t>
            </a:r>
            <a:r>
              <a:rPr lang="zh-CN" altLang="en-US" sz="1400" baseline="30000" dirty="0" smtClean="0"/>
              <a:t>。</a:t>
            </a:r>
            <a:r>
              <a:rPr lang="en-US" altLang="zh-CN" sz="1400" dirty="0" smtClean="0"/>
              <a:t> </a:t>
            </a:r>
            <a:endParaRPr kumimoji="1" lang="zh-CN" altLang="en-US" sz="1400" dirty="0"/>
          </a:p>
        </p:txBody>
      </p:sp>
      <p:sp>
        <p:nvSpPr>
          <p:cNvPr id="8" name="文本占位符 7"/>
          <p:cNvSpPr>
            <a:spLocks noGrp="1"/>
          </p:cNvSpPr>
          <p:nvPr>
            <p:ph type="body" sz="half" idx="2"/>
          </p:nvPr>
        </p:nvSpPr>
        <p:spPr/>
        <p:txBody>
          <a:bodyPr/>
          <a:lstStyle/>
          <a:p>
            <a:endParaRPr kumimoji="1" lang="zh-CN" altLang="en-US"/>
          </a:p>
        </p:txBody>
      </p:sp>
      <p:pic>
        <p:nvPicPr>
          <p:cNvPr id="6" name="Picture 53"/>
          <p:cNvPicPr/>
          <p:nvPr/>
        </p:nvPicPr>
        <p:blipFill>
          <a:blip r:embed="rId3"/>
          <a:srcRect/>
          <a:stretch>
            <a:fillRect/>
          </a:stretch>
        </p:blipFill>
        <p:spPr bwMode="auto">
          <a:xfrm>
            <a:off x="273208" y="1114107"/>
            <a:ext cx="4799330" cy="2915285"/>
          </a:xfrm>
          <a:prstGeom prst="rect">
            <a:avLst/>
          </a:prstGeom>
          <a:noFill/>
          <a:ln w="9525">
            <a:noFill/>
            <a:miter lim="800000"/>
            <a:headEnd/>
            <a:tailEnd/>
          </a:ln>
        </p:spPr>
      </p:pic>
      <p:sp>
        <p:nvSpPr>
          <p:cNvPr id="9" name="矩形 8"/>
          <p:cNvSpPr/>
          <p:nvPr/>
        </p:nvSpPr>
        <p:spPr>
          <a:xfrm>
            <a:off x="659655" y="4262418"/>
            <a:ext cx="3409219" cy="369332"/>
          </a:xfrm>
          <a:prstGeom prst="rect">
            <a:avLst/>
          </a:prstGeom>
        </p:spPr>
        <p:txBody>
          <a:bodyPr wrap="none">
            <a:spAutoFit/>
          </a:bodyPr>
          <a:lstStyle/>
          <a:p>
            <a:r>
              <a:rPr lang="zh-CN" altLang="zh-CN" dirty="0"/>
              <a:t>图</a:t>
            </a:r>
            <a:r>
              <a:rPr lang="en-US" altLang="zh-CN" dirty="0"/>
              <a:t>2‑2 URL</a:t>
            </a:r>
            <a:r>
              <a:rPr lang="zh-CN" altLang="zh-CN" dirty="0"/>
              <a:t>的高度和宽度的分布</a:t>
            </a:r>
            <a:endParaRPr lang="en-US" altLang="zh-CN" dirty="0"/>
          </a:p>
        </p:txBody>
      </p:sp>
    </p:spTree>
    <p:extLst>
      <p:ext uri="{BB962C8B-B14F-4D97-AF65-F5344CB8AC3E}">
        <p14:creationId xmlns:p14="http://schemas.microsoft.com/office/powerpoint/2010/main" val="571793927"/>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000" dirty="0"/>
              <a:t>现在人们可以在社交网站如</a:t>
            </a:r>
            <a:r>
              <a:rPr lang="en-US" altLang="zh-CN" sz="2000" dirty="0"/>
              <a:t>Facebook</a:t>
            </a:r>
            <a:r>
              <a:rPr lang="zh-CN" altLang="zh-CN" sz="2000" dirty="0"/>
              <a:t>和</a:t>
            </a:r>
            <a:r>
              <a:rPr lang="en-US" altLang="zh-CN" sz="2000" dirty="0"/>
              <a:t>Twitter</a:t>
            </a:r>
            <a:r>
              <a:rPr lang="zh-CN" altLang="zh-CN" sz="2000" dirty="0"/>
              <a:t>上分享有用的信息</a:t>
            </a:r>
            <a:r>
              <a:rPr lang="zh-CN" altLang="zh-CN" sz="2000" dirty="0" smtClean="0"/>
              <a:t>。</a:t>
            </a:r>
            <a:endParaRPr lang="en-US" altLang="zh-CN" sz="2000" dirty="0" smtClean="0"/>
          </a:p>
          <a:p>
            <a:r>
              <a:rPr lang="zh-CN" altLang="zh-CN" sz="2000" dirty="0" smtClean="0"/>
              <a:t>当这些</a:t>
            </a:r>
            <a:r>
              <a:rPr lang="zh-CN" altLang="zh-CN" sz="2000" dirty="0"/>
              <a:t>信息重复的从朋友到朋友被转发或拷贝时它们就在社会网络中传播开来，信息级联（</a:t>
            </a:r>
            <a:r>
              <a:rPr lang="en-US" altLang="zh-CN" sz="2000" dirty="0"/>
              <a:t>information cascade</a:t>
            </a:r>
            <a:r>
              <a:rPr lang="zh-CN" altLang="zh-CN" sz="2000" dirty="0"/>
              <a:t>）就发生了，可以对现实世界产生影响</a:t>
            </a:r>
            <a:r>
              <a:rPr lang="zh-CN" altLang="zh-CN" sz="2000" dirty="0" smtClean="0"/>
              <a:t>。</a:t>
            </a:r>
            <a:endParaRPr lang="en-US" altLang="zh-CN" sz="2000" dirty="0" smtClean="0"/>
          </a:p>
          <a:p>
            <a:r>
              <a:rPr lang="zh-CN" altLang="zh-CN" sz="2000" dirty="0"/>
              <a:t>每一个人对于信息都有个人偏好，当他或她接触到更多的外部信息时（比如看到其他人的行动），个体趋向于放弃他们自己的个人偏好，进一步加强与私人信息相反的外部信息，当有更多的个体加入时，外部信息的强度会被不断加强，这样基于强外部信息的级联就产生了</a:t>
            </a:r>
            <a:r>
              <a:rPr lang="zh-CN" altLang="zh-CN" sz="2000" dirty="0" smtClean="0"/>
              <a:t>。</a:t>
            </a:r>
            <a:endParaRPr lang="en-US" altLang="zh-CN" sz="2000" dirty="0"/>
          </a:p>
        </p:txBody>
      </p:sp>
      <p:sp>
        <p:nvSpPr>
          <p:cNvPr id="3" name="标题 2"/>
          <p:cNvSpPr>
            <a:spLocks noGrp="1"/>
          </p:cNvSpPr>
          <p:nvPr>
            <p:ph type="title"/>
          </p:nvPr>
        </p:nvSpPr>
        <p:spPr/>
        <p:txBody>
          <a:bodyPr/>
          <a:lstStyle/>
          <a:p>
            <a:r>
              <a:rPr lang="en-US" altLang="zh-CN" b="1" dirty="0" smtClean="0"/>
              <a:t>2.3.2</a:t>
            </a:r>
            <a:r>
              <a:rPr lang="zh-CN" altLang="en-US" b="1" dirty="0" smtClean="0"/>
              <a:t> </a:t>
            </a:r>
            <a:r>
              <a:rPr lang="zh-CN" altLang="zh-CN" b="1" dirty="0" smtClean="0"/>
              <a:t>级联率</a:t>
            </a:r>
            <a:r>
              <a:rPr lang="en-US" altLang="zh-CN" b="1" dirty="0"/>
              <a:t/>
            </a:r>
            <a:br>
              <a:rPr lang="en-US" altLang="zh-CN" b="1" dirty="0"/>
            </a:br>
            <a:endParaRPr kumimoji="1" lang="zh-CN" altLang="en-US" dirty="0"/>
          </a:p>
        </p:txBody>
      </p:sp>
    </p:spTree>
    <p:extLst>
      <p:ext uri="{BB962C8B-B14F-4D97-AF65-F5344CB8AC3E}">
        <p14:creationId xmlns:p14="http://schemas.microsoft.com/office/powerpoint/2010/main" val="160982004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000" dirty="0"/>
              <a:t>级联率（</a:t>
            </a:r>
            <a:r>
              <a:rPr lang="en-US" altLang="zh-CN" sz="2000" dirty="0"/>
              <a:t>Cascade Ratio</a:t>
            </a:r>
            <a:r>
              <a:rPr lang="zh-CN" altLang="zh-CN" sz="2000" dirty="0"/>
              <a:t>，</a:t>
            </a:r>
            <a:r>
              <a:rPr lang="en-US" altLang="zh-CN" sz="2000" dirty="0"/>
              <a:t>CR</a:t>
            </a:r>
            <a:r>
              <a:rPr lang="zh-CN" altLang="zh-CN" sz="2000" dirty="0"/>
              <a:t>）刻画了一位用户可在多大程度上影响他的好友</a:t>
            </a:r>
            <a:r>
              <a:rPr lang="zh-CN" altLang="zh-CN" sz="2000" dirty="0" smtClean="0"/>
              <a:t>。</a:t>
            </a:r>
            <a:endParaRPr lang="en-US" altLang="zh-CN" sz="2000" dirty="0" smtClean="0"/>
          </a:p>
          <a:p>
            <a:r>
              <a:rPr lang="zh-CN" altLang="zh-CN" sz="2000" dirty="0" smtClean="0"/>
              <a:t>可以</a:t>
            </a:r>
            <a:r>
              <a:rPr lang="zh-CN" altLang="zh-CN" sz="2000" dirty="0"/>
              <a:t>使用在该节点转发信息之后，它的朋友转发该信息的数量进行衡量</a:t>
            </a:r>
            <a:r>
              <a:rPr lang="zh-CN" altLang="zh-CN" sz="2000" dirty="0" smtClean="0"/>
              <a:t>。</a:t>
            </a:r>
            <a:endParaRPr lang="en-US" altLang="zh-CN" sz="2000" dirty="0" smtClean="0"/>
          </a:p>
          <a:p>
            <a:r>
              <a:rPr lang="zh-CN" altLang="zh-CN" sz="2000" dirty="0" smtClean="0"/>
              <a:t>一般而</a:t>
            </a:r>
            <a:r>
              <a:rPr lang="zh-CN" altLang="zh-CN" sz="2000" dirty="0"/>
              <a:t>言，级联率可以使用该信息的总的扩散规模进行归一化。根据这个定义，对于一个用户</a:t>
            </a:r>
            <a:r>
              <a:rPr lang="en-US" altLang="zh-CN" sz="2000" dirty="0"/>
              <a:t> </a:t>
            </a:r>
            <a:r>
              <a:rPr lang="zh-CN" altLang="zh-CN" sz="2000" dirty="0"/>
              <a:t>对于一条信息</a:t>
            </a:r>
            <a:r>
              <a:rPr lang="en-US" altLang="zh-CN" sz="2000" dirty="0"/>
              <a:t> </a:t>
            </a:r>
            <a:r>
              <a:rPr lang="zh-CN" altLang="zh-CN" sz="2000" dirty="0"/>
              <a:t>的级联率</a:t>
            </a:r>
            <a:r>
              <a:rPr lang="en-US" altLang="zh-CN" sz="2000" dirty="0"/>
              <a:t> </a:t>
            </a:r>
            <a:r>
              <a:rPr lang="zh-CN" altLang="zh-CN" sz="2000" dirty="0"/>
              <a:t>可以定义为：</a:t>
            </a:r>
            <a:endParaRPr lang="en-US" altLang="zh-CN" sz="2000" dirty="0"/>
          </a:p>
          <a:p>
            <a:pPr marL="0" indent="0">
              <a:buNone/>
            </a:pPr>
            <a:r>
              <a:rPr lang="en-US" altLang="zh-CN" sz="2000" dirty="0"/>
              <a:t>	 	</a:t>
            </a:r>
          </a:p>
          <a:p>
            <a:endParaRPr kumimoji="1" lang="zh-CN" altLang="en-US" sz="2000" dirty="0"/>
          </a:p>
        </p:txBody>
      </p:sp>
      <p:sp>
        <p:nvSpPr>
          <p:cNvPr id="3" name="标题 2"/>
          <p:cNvSpPr>
            <a:spLocks noGrp="1"/>
          </p:cNvSpPr>
          <p:nvPr>
            <p:ph type="title"/>
          </p:nvPr>
        </p:nvSpPr>
        <p:spPr/>
        <p:txBody>
          <a:bodyPr/>
          <a:lstStyle/>
          <a:p>
            <a:r>
              <a:rPr lang="zh-CN" altLang="zh-CN" dirty="0"/>
              <a:t>级联率（</a:t>
            </a:r>
            <a:r>
              <a:rPr lang="en-US" altLang="zh-CN" dirty="0"/>
              <a:t>Cascade Ratio</a:t>
            </a:r>
            <a:r>
              <a:rPr lang="zh-CN" altLang="zh-CN" dirty="0"/>
              <a:t>，</a:t>
            </a:r>
            <a:r>
              <a:rPr lang="en-US" altLang="zh-CN" dirty="0"/>
              <a:t>CR</a:t>
            </a:r>
            <a:r>
              <a:rPr lang="zh-CN" altLang="zh-CN" dirty="0"/>
              <a:t>）</a:t>
            </a:r>
            <a:endParaRPr kumimoji="1" lang="zh-CN" altLang="en-US" dirty="0"/>
          </a:p>
        </p:txBody>
      </p:sp>
      <p:graphicFrame>
        <p:nvGraphicFramePr>
          <p:cNvPr id="5" name="对象 4"/>
          <p:cNvGraphicFramePr>
            <a:graphicFrameLocks noChangeAspect="1"/>
          </p:cNvGraphicFramePr>
          <p:nvPr>
            <p:extLst>
              <p:ext uri="{D42A27DB-BD31-4B8C-83A1-F6EECF244321}">
                <p14:modId xmlns:p14="http://schemas.microsoft.com/office/powerpoint/2010/main" val="3171890404"/>
              </p:ext>
            </p:extLst>
          </p:nvPr>
        </p:nvGraphicFramePr>
        <p:xfrm>
          <a:off x="2705302" y="3284988"/>
          <a:ext cx="4227884" cy="658441"/>
        </p:xfrm>
        <a:graphic>
          <a:graphicData uri="http://schemas.openxmlformats.org/presentationml/2006/ole">
            <mc:AlternateContent xmlns:mc="http://schemas.openxmlformats.org/markup-compatibility/2006">
              <mc:Choice xmlns:v="urn:schemas-microsoft-com:vml" Requires="v">
                <p:oleObj spid="_x0000_s1099" name="公式" r:id="rId4" imgW="1549400" imgH="241300" progId="Equation.3">
                  <p:embed/>
                </p:oleObj>
              </mc:Choice>
              <mc:Fallback>
                <p:oleObj name="公式" r:id="rId4" imgW="1549400" imgH="241300" progId="Equation.3">
                  <p:embed/>
                  <p:pic>
                    <p:nvPicPr>
                      <p:cNvPr id="0" name=""/>
                      <p:cNvPicPr/>
                      <p:nvPr/>
                    </p:nvPicPr>
                    <p:blipFill>
                      <a:blip r:embed="rId5"/>
                      <a:stretch>
                        <a:fillRect/>
                      </a:stretch>
                    </p:blipFill>
                    <p:spPr>
                      <a:xfrm>
                        <a:off x="2705302" y="3284988"/>
                        <a:ext cx="4227884" cy="658441"/>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1624286351"/>
              </p:ext>
            </p:extLst>
          </p:nvPr>
        </p:nvGraphicFramePr>
        <p:xfrm>
          <a:off x="1127607" y="4096888"/>
          <a:ext cx="6540945" cy="821220"/>
        </p:xfrm>
        <a:graphic>
          <a:graphicData uri="http://schemas.openxmlformats.org/presentationml/2006/ole">
            <mc:AlternateContent xmlns:mc="http://schemas.openxmlformats.org/markup-compatibility/2006">
              <mc:Choice xmlns:v="urn:schemas-microsoft-com:vml" Requires="v">
                <p:oleObj spid="_x0000_s1100" name="文档" r:id="rId6" imgW="5765800" imgH="723900" progId="Word.Document.12">
                  <p:embed/>
                </p:oleObj>
              </mc:Choice>
              <mc:Fallback>
                <p:oleObj name="文档" r:id="rId6" imgW="5765800" imgH="723900" progId="Word.Document.12">
                  <p:embed/>
                  <p:pic>
                    <p:nvPicPr>
                      <p:cNvPr id="0" name=""/>
                      <p:cNvPicPr/>
                      <p:nvPr/>
                    </p:nvPicPr>
                    <p:blipFill>
                      <a:blip r:embed="rId7"/>
                      <a:stretch>
                        <a:fillRect/>
                      </a:stretch>
                    </p:blipFill>
                    <p:spPr>
                      <a:xfrm>
                        <a:off x="1127607" y="4096888"/>
                        <a:ext cx="6540945" cy="821220"/>
                      </a:xfrm>
                      <a:prstGeom prst="rect">
                        <a:avLst/>
                      </a:prstGeom>
                    </p:spPr>
                  </p:pic>
                </p:oleObj>
              </mc:Fallback>
            </mc:AlternateContent>
          </a:graphicData>
        </a:graphic>
      </p:graphicFrame>
    </p:spTree>
    <p:extLst>
      <p:ext uri="{BB962C8B-B14F-4D97-AF65-F5344CB8AC3E}">
        <p14:creationId xmlns:p14="http://schemas.microsoft.com/office/powerpoint/2010/main" val="160982004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8" name="噢"/>
          </p:stSnd>
        </p:sndAc>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srcRect l="-30814" r="-30814"/>
          <a:stretch>
            <a:fillRect/>
          </a:stretch>
        </p:blipFill>
        <p:spPr>
          <a:xfrm>
            <a:off x="-1558563" y="0"/>
            <a:ext cx="12469965" cy="5143500"/>
          </a:xfrm>
        </p:spPr>
      </p:pic>
      <p:sp>
        <p:nvSpPr>
          <p:cNvPr id="3" name="标题 2"/>
          <p:cNvSpPr>
            <a:spLocks noGrp="1"/>
          </p:cNvSpPr>
          <p:nvPr>
            <p:ph type="title"/>
          </p:nvPr>
        </p:nvSpPr>
        <p:spPr/>
        <p:txBody>
          <a:bodyPr/>
          <a:lstStyle/>
          <a:p>
            <a:endParaRPr kumimoji="1" lang="zh-CN" altLang="en-US"/>
          </a:p>
        </p:txBody>
      </p:sp>
    </p:spTree>
    <p:extLst>
      <p:ext uri="{BB962C8B-B14F-4D97-AF65-F5344CB8AC3E}">
        <p14:creationId xmlns:p14="http://schemas.microsoft.com/office/powerpoint/2010/main" val="3296081406"/>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en-US" altLang="zh-CN" sz="2400" dirty="0" err="1"/>
              <a:t>Rattanaritnont</a:t>
            </a:r>
            <a:r>
              <a:rPr lang="zh-CN" altLang="zh-CN" sz="2400" dirty="0"/>
              <a:t>等根据</a:t>
            </a:r>
            <a:r>
              <a:rPr lang="en-US" altLang="zh-CN" sz="2400" dirty="0"/>
              <a:t>Twitter</a:t>
            </a:r>
            <a:r>
              <a:rPr lang="zh-CN" altLang="zh-CN" sz="2400" dirty="0"/>
              <a:t>各种主题中用户的影响和发帖行为刻画了信息级联的模式</a:t>
            </a:r>
            <a:r>
              <a:rPr lang="en-US" altLang="zh-CN" sz="2400" baseline="30000" dirty="0"/>
              <a:t>[5]</a:t>
            </a:r>
            <a:r>
              <a:rPr lang="zh-CN" altLang="zh-CN" sz="2400" dirty="0" smtClean="0"/>
              <a:t>。</a:t>
            </a:r>
            <a:endParaRPr lang="en-US" altLang="zh-CN" sz="2400" dirty="0" smtClean="0"/>
          </a:p>
          <a:p>
            <a:r>
              <a:rPr lang="zh-CN" altLang="zh-CN" sz="2400" dirty="0" smtClean="0"/>
              <a:t>不同主题</a:t>
            </a:r>
            <a:r>
              <a:rPr lang="zh-CN" altLang="zh-CN" sz="2400" dirty="0"/>
              <a:t>（如地震、媒体、政治、娱乐、体育和习语）微博中的标签具有</a:t>
            </a:r>
            <a:r>
              <a:rPr lang="zh-CN" altLang="zh-CN" sz="2400" dirty="0" smtClean="0"/>
              <a:t>不同的级联模式</a:t>
            </a:r>
            <a:endParaRPr lang="en-US" altLang="zh-CN" sz="2400" dirty="0" smtClean="0"/>
          </a:p>
          <a:p>
            <a:pPr lvl="1"/>
            <a:r>
              <a:rPr lang="zh-CN" altLang="zh-CN" sz="2000" dirty="0" smtClean="0"/>
              <a:t>例如</a:t>
            </a:r>
            <a:r>
              <a:rPr lang="zh-CN" altLang="zh-CN" sz="2000" dirty="0"/>
              <a:t>地震主题具有低的级联率、低的微博率、短的生命周期和高的持续</a:t>
            </a:r>
            <a:r>
              <a:rPr lang="zh-CN" altLang="zh-CN" sz="2000" dirty="0" smtClean="0"/>
              <a:t>性</a:t>
            </a:r>
            <a:endParaRPr lang="en-US" altLang="zh-CN" sz="2000" dirty="0" smtClean="0"/>
          </a:p>
          <a:p>
            <a:pPr lvl="1"/>
            <a:r>
              <a:rPr lang="zh-CN" altLang="zh-CN" sz="2000" dirty="0" smtClean="0"/>
              <a:t>而政治主题则</a:t>
            </a:r>
            <a:r>
              <a:rPr lang="zh-CN" altLang="zh-CN" sz="2000" dirty="0"/>
              <a:t>具有高的级联率和高的持续性</a:t>
            </a:r>
            <a:r>
              <a:rPr lang="zh-CN" altLang="zh-CN" sz="2000" dirty="0" smtClean="0"/>
              <a:t>。</a:t>
            </a:r>
            <a:endParaRPr lang="en-US" altLang="zh-CN" sz="2000" dirty="0" smtClean="0"/>
          </a:p>
          <a:p>
            <a:pPr lvl="1"/>
            <a:r>
              <a:rPr lang="zh-CN" altLang="zh-CN" sz="2000" dirty="0" smtClean="0"/>
              <a:t>即使</a:t>
            </a:r>
            <a:r>
              <a:rPr lang="zh-CN" altLang="zh-CN" sz="2000" dirty="0"/>
              <a:t>在同一主题内一些标签也有不同的级联模式</a:t>
            </a:r>
            <a:r>
              <a:rPr lang="zh-CN" altLang="zh-CN" sz="2000" dirty="0" smtClean="0"/>
              <a:t>，</a:t>
            </a:r>
            <a:endParaRPr lang="en-US" altLang="zh-CN" sz="2000" dirty="0" smtClean="0"/>
          </a:p>
          <a:p>
            <a:pPr lvl="1"/>
            <a:r>
              <a:rPr lang="zh-CN" altLang="zh-CN" sz="2000" dirty="0" smtClean="0"/>
              <a:t>比如</a:t>
            </a:r>
            <a:r>
              <a:rPr lang="zh-CN" altLang="zh-CN" sz="2000" dirty="0"/>
              <a:t>地震标签可分为日本东部大地震标签、媒体相关的标签、政治相关的标签以及与核电厂相关的标签。</a:t>
            </a:r>
            <a:endParaRPr lang="en-US" altLang="zh-CN" sz="2000" dirty="0"/>
          </a:p>
          <a:p>
            <a:endParaRPr kumimoji="1" lang="zh-CN" altLang="en-US" sz="2400" dirty="0"/>
          </a:p>
        </p:txBody>
      </p:sp>
      <p:sp>
        <p:nvSpPr>
          <p:cNvPr id="3" name="标题 2"/>
          <p:cNvSpPr>
            <a:spLocks noGrp="1"/>
          </p:cNvSpPr>
          <p:nvPr>
            <p:ph type="title"/>
          </p:nvPr>
        </p:nvSpPr>
        <p:spPr/>
        <p:txBody>
          <a:bodyPr/>
          <a:lstStyle/>
          <a:p>
            <a:r>
              <a:rPr kumimoji="1" lang="zh-CN" altLang="en-US" dirty="0" smtClean="0"/>
              <a:t>信息类型与级联</a:t>
            </a:r>
            <a:endParaRPr kumimoji="1" lang="zh-CN" altLang="en-US" dirty="0"/>
          </a:p>
        </p:txBody>
      </p:sp>
    </p:spTree>
    <p:extLst>
      <p:ext uri="{BB962C8B-B14F-4D97-AF65-F5344CB8AC3E}">
        <p14:creationId xmlns:p14="http://schemas.microsoft.com/office/powerpoint/2010/main" val="160982004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200151"/>
            <a:ext cx="3984441" cy="3394472"/>
          </a:xfrm>
        </p:spPr>
        <p:txBody>
          <a:bodyPr/>
          <a:lstStyle/>
          <a:p>
            <a:r>
              <a:rPr lang="en-US" altLang="zh-CN" sz="2000" dirty="0"/>
              <a:t>Second Life</a:t>
            </a:r>
            <a:r>
              <a:rPr lang="zh-CN" altLang="zh-CN" sz="2000" dirty="0"/>
              <a:t>中的内容也即用户“资产”，比如姿势（</a:t>
            </a:r>
            <a:r>
              <a:rPr lang="en-US" altLang="zh-CN" sz="2000" dirty="0"/>
              <a:t>gesture</a:t>
            </a:r>
            <a:r>
              <a:rPr lang="zh-CN" altLang="zh-CN" sz="2000" dirty="0"/>
              <a:t>），也即可转让的动画，可使用户执行某些物理运动或发出声音</a:t>
            </a:r>
            <a:r>
              <a:rPr lang="zh-CN" altLang="zh-CN" sz="2000" dirty="0" smtClean="0"/>
              <a:t>。</a:t>
            </a:r>
            <a:endParaRPr lang="en-US" altLang="zh-CN" sz="2000" dirty="0" smtClean="0"/>
          </a:p>
          <a:p>
            <a:r>
              <a:rPr lang="zh-CN" altLang="zh-CN" sz="2000" dirty="0" smtClean="0"/>
              <a:t>研究发现</a:t>
            </a:r>
            <a:r>
              <a:rPr lang="zh-CN" altLang="zh-CN" sz="2000" dirty="0"/>
              <a:t>：通过社会网络进行传播的内容往往有更深的传递级联，但是也增长得更慢</a:t>
            </a:r>
            <a:r>
              <a:rPr lang="zh-CN" altLang="zh-CN" sz="2000" dirty="0" smtClean="0"/>
              <a:t>。</a:t>
            </a:r>
            <a:endParaRPr lang="en-US" altLang="zh-CN" sz="2000" dirty="0" smtClean="0"/>
          </a:p>
          <a:p>
            <a:r>
              <a:rPr lang="zh-CN" altLang="zh-CN" sz="2000" dirty="0"/>
              <a:t>比如相对于度小的用户，度大的用户采纳的速度反而更低</a:t>
            </a:r>
            <a:r>
              <a:rPr lang="en-US" altLang="zh-CN" sz="2000" dirty="0"/>
              <a:t> </a:t>
            </a:r>
            <a:r>
              <a:rPr lang="en-US" altLang="zh-CN" sz="2000" dirty="0" smtClean="0"/>
              <a:t> </a:t>
            </a:r>
            <a:endParaRPr kumimoji="1" lang="zh-CN" altLang="en-US" sz="2000" dirty="0"/>
          </a:p>
        </p:txBody>
      </p:sp>
      <p:sp>
        <p:nvSpPr>
          <p:cNvPr id="3" name="标题 2"/>
          <p:cNvSpPr>
            <a:spLocks noGrp="1"/>
          </p:cNvSpPr>
          <p:nvPr>
            <p:ph type="title"/>
          </p:nvPr>
        </p:nvSpPr>
        <p:spPr/>
        <p:txBody>
          <a:bodyPr/>
          <a:lstStyle/>
          <a:p>
            <a:r>
              <a:rPr lang="zh-CN" altLang="zh-CN" dirty="0"/>
              <a:t>虚拟的数字世界</a:t>
            </a:r>
            <a:r>
              <a:rPr lang="en-US" altLang="zh-CN" dirty="0"/>
              <a:t> </a:t>
            </a:r>
            <a:endParaRPr kumimoji="1" lang="zh-CN" altLang="en-US" dirty="0"/>
          </a:p>
        </p:txBody>
      </p:sp>
      <p:pic>
        <p:nvPicPr>
          <p:cNvPr id="4" name="Picture 61"/>
          <p:cNvPicPr/>
          <p:nvPr/>
        </p:nvPicPr>
        <p:blipFill>
          <a:blip r:embed="rId3"/>
          <a:srcRect/>
          <a:stretch>
            <a:fillRect/>
          </a:stretch>
        </p:blipFill>
        <p:spPr bwMode="auto">
          <a:xfrm>
            <a:off x="4441641" y="1010683"/>
            <a:ext cx="4486275" cy="3583940"/>
          </a:xfrm>
          <a:prstGeom prst="rect">
            <a:avLst/>
          </a:prstGeom>
          <a:noFill/>
          <a:ln w="9525">
            <a:noFill/>
            <a:miter lim="800000"/>
            <a:headEnd/>
            <a:tailEnd/>
          </a:ln>
        </p:spPr>
      </p:pic>
      <p:sp>
        <p:nvSpPr>
          <p:cNvPr id="5" name="矩形 4"/>
          <p:cNvSpPr/>
          <p:nvPr/>
        </p:nvSpPr>
        <p:spPr>
          <a:xfrm>
            <a:off x="4482178" y="4774168"/>
            <a:ext cx="4204622" cy="369332"/>
          </a:xfrm>
          <a:prstGeom prst="rect">
            <a:avLst/>
          </a:prstGeom>
        </p:spPr>
        <p:txBody>
          <a:bodyPr wrap="none">
            <a:spAutoFit/>
          </a:bodyPr>
          <a:lstStyle/>
          <a:p>
            <a:r>
              <a:rPr lang="zh-CN" altLang="zh-CN" dirty="0"/>
              <a:t>图</a:t>
            </a:r>
            <a:r>
              <a:rPr lang="en-US" altLang="zh-CN" dirty="0"/>
              <a:t>2‑3 Aerosmith</a:t>
            </a:r>
            <a:r>
              <a:rPr lang="zh-CN" altLang="zh-CN" dirty="0"/>
              <a:t>“姿势”的信息扩散树</a:t>
            </a:r>
            <a:endParaRPr lang="en-US" altLang="zh-CN" dirty="0"/>
          </a:p>
        </p:txBody>
      </p:sp>
    </p:spTree>
    <p:extLst>
      <p:ext uri="{BB962C8B-B14F-4D97-AF65-F5344CB8AC3E}">
        <p14:creationId xmlns:p14="http://schemas.microsoft.com/office/powerpoint/2010/main" val="160982004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400" dirty="0"/>
              <a:t>门槛模型（</a:t>
            </a:r>
            <a:r>
              <a:rPr lang="en-US" altLang="zh-CN" sz="2400" dirty="0" err="1"/>
              <a:t>ThresholdModel</a:t>
            </a:r>
            <a:r>
              <a:rPr lang="zh-CN" altLang="zh-CN" sz="2400" dirty="0"/>
              <a:t>）假设每一个人在决定参与某一个活动的时候，都要跨越一个门槛</a:t>
            </a:r>
            <a:r>
              <a:rPr lang="zh-CN" altLang="zh-CN" sz="2400" dirty="0" smtClean="0"/>
              <a:t>。</a:t>
            </a:r>
            <a:endParaRPr lang="en-US" altLang="zh-CN" sz="2400" dirty="0" smtClean="0"/>
          </a:p>
          <a:p>
            <a:r>
              <a:rPr lang="zh-CN" altLang="zh-CN" sz="2400" dirty="0" smtClean="0"/>
              <a:t>这个门槛</a:t>
            </a:r>
            <a:r>
              <a:rPr lang="zh-CN" altLang="zh-CN" sz="2400" dirty="0"/>
              <a:t>的存在是由行为成本和收益的大小决定的，当行为的成本等于收益的时候，就到达了行为的门槛</a:t>
            </a:r>
            <a:r>
              <a:rPr lang="zh-CN" altLang="zh-CN" sz="2400" dirty="0" smtClean="0"/>
              <a:t>。</a:t>
            </a:r>
            <a:endParaRPr lang="en-US" altLang="zh-CN" sz="2400" dirty="0" smtClean="0"/>
          </a:p>
          <a:p>
            <a:r>
              <a:rPr lang="zh-CN" altLang="zh-CN" sz="2400" dirty="0"/>
              <a:t>门槛模型可以用于分析社交影响（或人际作用）。社交影响值得是朋友之间相互的影响。这种行为的</a:t>
            </a:r>
            <a:r>
              <a:rPr lang="en-US" altLang="zh-CN" sz="2400" dirty="0"/>
              <a:t>“</a:t>
            </a:r>
            <a:r>
              <a:rPr lang="zh-CN" altLang="zh-CN" sz="2400" dirty="0"/>
              <a:t>传染</a:t>
            </a:r>
            <a:r>
              <a:rPr lang="en-US" altLang="zh-CN" sz="2400" dirty="0"/>
              <a:t>”</a:t>
            </a:r>
            <a:r>
              <a:rPr lang="zh-CN" altLang="zh-CN" sz="2400" dirty="0"/>
              <a:t>是基于社会学习或模仿产生的。</a:t>
            </a:r>
            <a:r>
              <a:rPr lang="en-US" altLang="zh-CN" sz="2400" dirty="0"/>
              <a:t> </a:t>
            </a:r>
          </a:p>
          <a:p>
            <a:endParaRPr kumimoji="1" lang="zh-CN" altLang="en-US" sz="2400" dirty="0"/>
          </a:p>
        </p:txBody>
      </p:sp>
      <p:sp>
        <p:nvSpPr>
          <p:cNvPr id="3" name="标题 2"/>
          <p:cNvSpPr>
            <a:spLocks noGrp="1"/>
          </p:cNvSpPr>
          <p:nvPr>
            <p:ph type="title"/>
          </p:nvPr>
        </p:nvSpPr>
        <p:spPr/>
        <p:txBody>
          <a:bodyPr/>
          <a:lstStyle/>
          <a:p>
            <a:r>
              <a:rPr lang="en-US" altLang="zh-CN" b="1" dirty="0" smtClean="0"/>
              <a:t>2.4</a:t>
            </a:r>
            <a:r>
              <a:rPr lang="zh-CN" altLang="en-US" b="1" dirty="0" smtClean="0"/>
              <a:t> </a:t>
            </a:r>
            <a:r>
              <a:rPr lang="zh-CN" altLang="zh-CN" b="1" dirty="0" smtClean="0"/>
              <a:t>扩散阈值</a:t>
            </a:r>
            <a:r>
              <a:rPr lang="en-US" altLang="zh-CN" b="1" dirty="0"/>
              <a:t/>
            </a:r>
            <a:br>
              <a:rPr lang="en-US" altLang="zh-CN" b="1" dirty="0"/>
            </a:br>
            <a:endParaRPr kumimoji="1" lang="zh-CN" altLang="en-US" dirty="0"/>
          </a:p>
        </p:txBody>
      </p:sp>
    </p:spTree>
    <p:extLst>
      <p:ext uri="{BB962C8B-B14F-4D97-AF65-F5344CB8AC3E}">
        <p14:creationId xmlns:p14="http://schemas.microsoft.com/office/powerpoint/2010/main" val="160982004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pPr marL="0" indent="0">
              <a:buNone/>
            </a:pPr>
            <a:r>
              <a:rPr lang="en-US" altLang="zh-CN" dirty="0" smtClean="0"/>
              <a:t> </a:t>
            </a:r>
            <a:endParaRPr kumimoji="1" lang="zh-CN" altLang="en-US" dirty="0"/>
          </a:p>
        </p:txBody>
      </p:sp>
      <p:sp>
        <p:nvSpPr>
          <p:cNvPr id="3" name="标题 2"/>
          <p:cNvSpPr>
            <a:spLocks noGrp="1"/>
          </p:cNvSpPr>
          <p:nvPr>
            <p:ph type="title"/>
          </p:nvPr>
        </p:nvSpPr>
        <p:spPr/>
        <p:txBody>
          <a:bodyPr/>
          <a:lstStyle/>
          <a:p>
            <a:r>
              <a:rPr lang="zh-CN" altLang="zh-CN" sz="2800" dirty="0"/>
              <a:t>如图</a:t>
            </a:r>
            <a:r>
              <a:rPr lang="en-US" altLang="zh-CN" sz="2800" dirty="0"/>
              <a:t>2‑4</a:t>
            </a:r>
            <a:r>
              <a:rPr lang="zh-CN" altLang="zh-CN" sz="2800" dirty="0"/>
              <a:t>所示，接触某一个照片的朋友数量越多，这个</a:t>
            </a:r>
            <a:r>
              <a:rPr lang="en-US" altLang="zh-CN" sz="2800" dirty="0"/>
              <a:t>Flickr</a:t>
            </a:r>
            <a:r>
              <a:rPr lang="zh-CN" altLang="zh-CN" sz="2800" dirty="0"/>
              <a:t>用户参与信息扩散的概率越大</a:t>
            </a:r>
            <a:endParaRPr kumimoji="1" lang="zh-CN" altLang="en-US" sz="2800" dirty="0"/>
          </a:p>
        </p:txBody>
      </p:sp>
      <p:pic>
        <p:nvPicPr>
          <p:cNvPr id="4" name="Picture 57"/>
          <p:cNvPicPr/>
          <p:nvPr/>
        </p:nvPicPr>
        <p:blipFill>
          <a:blip r:embed="rId3"/>
          <a:srcRect/>
          <a:stretch>
            <a:fillRect/>
          </a:stretch>
        </p:blipFill>
        <p:spPr bwMode="auto">
          <a:xfrm>
            <a:off x="2298382" y="1307465"/>
            <a:ext cx="4547235" cy="2528570"/>
          </a:xfrm>
          <a:prstGeom prst="rect">
            <a:avLst/>
          </a:prstGeom>
          <a:noFill/>
          <a:ln w="9525">
            <a:noFill/>
            <a:miter lim="800000"/>
            <a:headEnd/>
            <a:tailEnd/>
          </a:ln>
        </p:spPr>
      </p:pic>
      <p:sp>
        <p:nvSpPr>
          <p:cNvPr id="5" name="矩形 4"/>
          <p:cNvSpPr/>
          <p:nvPr/>
        </p:nvSpPr>
        <p:spPr>
          <a:xfrm>
            <a:off x="2273617" y="3877084"/>
            <a:ext cx="4572000" cy="646331"/>
          </a:xfrm>
          <a:prstGeom prst="rect">
            <a:avLst/>
          </a:prstGeom>
        </p:spPr>
        <p:txBody>
          <a:bodyPr>
            <a:spAutoFit/>
          </a:bodyPr>
          <a:lstStyle/>
          <a:p>
            <a:r>
              <a:rPr lang="zh-CN" altLang="zh-CN" dirty="0"/>
              <a:t>图</a:t>
            </a:r>
            <a:r>
              <a:rPr lang="en-US" altLang="zh-CN" dirty="0"/>
              <a:t>2‑4</a:t>
            </a:r>
            <a:r>
              <a:rPr lang="zh-CN" altLang="zh-CN" dirty="0"/>
              <a:t>随着已成为某张照片粉丝的好友数的增加用户成为该照片粉丝的概率</a:t>
            </a:r>
            <a:endParaRPr lang="en-US" altLang="zh-CN" dirty="0"/>
          </a:p>
        </p:txBody>
      </p:sp>
      <p:sp>
        <p:nvSpPr>
          <p:cNvPr id="6" name="矩形 5"/>
          <p:cNvSpPr/>
          <p:nvPr/>
        </p:nvSpPr>
        <p:spPr>
          <a:xfrm>
            <a:off x="174246" y="1648419"/>
            <a:ext cx="2124136" cy="2031325"/>
          </a:xfrm>
          <a:prstGeom prst="rect">
            <a:avLst/>
          </a:prstGeom>
        </p:spPr>
        <p:txBody>
          <a:bodyPr wrap="square">
            <a:spAutoFit/>
          </a:bodyPr>
          <a:lstStyle/>
          <a:p>
            <a:r>
              <a:rPr lang="zh-CN" altLang="zh-CN" dirty="0"/>
              <a:t>但增长曲线显示出“报酬递减”特性，这种现象也出现在</a:t>
            </a:r>
            <a:r>
              <a:rPr lang="en-US" altLang="zh-CN" dirty="0" err="1"/>
              <a:t>Leskovec</a:t>
            </a:r>
            <a:r>
              <a:rPr lang="zh-CN" altLang="zh-CN" dirty="0"/>
              <a:t>等所研究的在线购物推荐系统中的病毒营销过程中</a:t>
            </a:r>
            <a:r>
              <a:rPr lang="en-US" altLang="zh-CN" dirty="0"/>
              <a:t> </a:t>
            </a:r>
            <a:endParaRPr lang="zh-CN" altLang="en-US" dirty="0"/>
          </a:p>
        </p:txBody>
      </p:sp>
    </p:spTree>
    <p:extLst>
      <p:ext uri="{BB962C8B-B14F-4D97-AF65-F5344CB8AC3E}">
        <p14:creationId xmlns:p14="http://schemas.microsoft.com/office/powerpoint/2010/main" val="160982004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199" y="1200151"/>
            <a:ext cx="5762441" cy="3394472"/>
          </a:xfrm>
        </p:spPr>
        <p:txBody>
          <a:bodyPr/>
          <a:lstStyle/>
          <a:p>
            <a:r>
              <a:rPr lang="zh-CN" altLang="zh-CN" sz="1800" dirty="0"/>
              <a:t>对于信息扩散而言，对于每一个信息转发者，当他</a:t>
            </a:r>
            <a:r>
              <a:rPr lang="en-US" altLang="zh-CN" sz="1800" dirty="0"/>
              <a:t>/</a:t>
            </a:r>
            <a:r>
              <a:rPr lang="zh-CN" altLang="zh-CN" sz="1800" dirty="0"/>
              <a:t>她转发信息的时候，我们同样可以计算他的朋友当中已经转发这条信息的比例，这个比例也就是节点的</a:t>
            </a:r>
            <a:r>
              <a:rPr lang="zh-CN" altLang="zh-CN" sz="1800" dirty="0">
                <a:solidFill>
                  <a:srgbClr val="77933C"/>
                </a:solidFill>
              </a:rPr>
              <a:t>扩散阈值</a:t>
            </a:r>
            <a:r>
              <a:rPr lang="zh-CN" altLang="zh-CN" sz="1800" dirty="0"/>
              <a:t>（或</a:t>
            </a:r>
            <a:r>
              <a:rPr lang="zh-CN" altLang="zh-CN" sz="1800" dirty="0">
                <a:solidFill>
                  <a:srgbClr val="77933C"/>
                </a:solidFill>
              </a:rPr>
              <a:t>扩散门槛</a:t>
            </a:r>
            <a:r>
              <a:rPr lang="zh-CN" altLang="zh-CN" sz="1800" dirty="0"/>
              <a:t>）</a:t>
            </a:r>
            <a:r>
              <a:rPr lang="zh-CN" altLang="zh-CN" sz="1800" dirty="0" smtClean="0"/>
              <a:t>。</a:t>
            </a:r>
            <a:endParaRPr lang="en-US" altLang="zh-CN" sz="1800" dirty="0" smtClean="0"/>
          </a:p>
          <a:p>
            <a:pPr lvl="1"/>
            <a:r>
              <a:rPr lang="zh-CN" altLang="zh-CN" sz="1400" dirty="0" smtClean="0"/>
              <a:t>如图</a:t>
            </a:r>
            <a:r>
              <a:rPr lang="en-US" altLang="zh-CN" sz="1400" dirty="0"/>
              <a:t>2‑5</a:t>
            </a:r>
            <a:r>
              <a:rPr lang="zh-CN" altLang="zh-CN" sz="1400" dirty="0"/>
              <a:t>所示：中心节点转发信息</a:t>
            </a:r>
            <a:r>
              <a:rPr lang="en-US" altLang="zh-CN" sz="1400" dirty="0"/>
              <a:t>A</a:t>
            </a:r>
            <a:r>
              <a:rPr lang="zh-CN" altLang="zh-CN" sz="1400" dirty="0"/>
              <a:t>的时候，它的</a:t>
            </a:r>
            <a:r>
              <a:rPr lang="en-US" altLang="zh-CN" sz="1400" dirty="0"/>
              <a:t>6</a:t>
            </a:r>
            <a:r>
              <a:rPr lang="zh-CN" altLang="zh-CN" sz="1400" dirty="0"/>
              <a:t>个朋友当中只有</a:t>
            </a:r>
            <a:r>
              <a:rPr lang="en-US" altLang="zh-CN" sz="1400" dirty="0"/>
              <a:t>3</a:t>
            </a:r>
            <a:r>
              <a:rPr lang="zh-CN" altLang="zh-CN" sz="1400" dirty="0"/>
              <a:t>个转发了这条信息，那么它的扩散阈值就是</a:t>
            </a:r>
            <a:r>
              <a:rPr lang="en-US" altLang="zh-CN" sz="1400" dirty="0"/>
              <a:t>3/6 = 50%</a:t>
            </a:r>
            <a:r>
              <a:rPr lang="zh-CN" altLang="zh-CN" sz="1400" dirty="0" smtClean="0"/>
              <a:t>。</a:t>
            </a:r>
            <a:endParaRPr lang="en-US" altLang="zh-CN" sz="1400" dirty="0" smtClean="0"/>
          </a:p>
          <a:p>
            <a:r>
              <a:rPr lang="zh-CN" altLang="zh-CN" sz="1800" dirty="0" smtClean="0"/>
              <a:t>在实际</a:t>
            </a:r>
            <a:r>
              <a:rPr lang="zh-CN" altLang="zh-CN" sz="1800" dirty="0"/>
              <a:t>的数据分析中，</a:t>
            </a:r>
            <a:r>
              <a:rPr lang="zh-CN" altLang="zh-CN" sz="1800" dirty="0">
                <a:solidFill>
                  <a:srgbClr val="77933C"/>
                </a:solidFill>
              </a:rPr>
              <a:t>使用绝对的数值也有非常直观的意义</a:t>
            </a:r>
            <a:r>
              <a:rPr lang="zh-CN" altLang="zh-CN" sz="1800" dirty="0" smtClean="0"/>
              <a:t>。</a:t>
            </a:r>
            <a:endParaRPr lang="en-US" altLang="zh-CN" sz="1800" dirty="0" smtClean="0"/>
          </a:p>
          <a:p>
            <a:r>
              <a:rPr lang="zh-CN" altLang="zh-CN" sz="1800" dirty="0" smtClean="0"/>
              <a:t>可以将扩散阈值定义为当一个信息转发</a:t>
            </a:r>
            <a:r>
              <a:rPr lang="zh-CN" altLang="zh-CN" sz="1800" dirty="0"/>
              <a:t>者转发信息的时候，他或她已经接触到这条信息的</a:t>
            </a:r>
            <a:r>
              <a:rPr lang="zh-CN" altLang="zh-CN" sz="1800" dirty="0" smtClean="0"/>
              <a:t>次数。</a:t>
            </a:r>
            <a:r>
              <a:rPr lang="en-US" altLang="zh-CN" sz="1800" dirty="0" smtClean="0"/>
              <a:t> </a:t>
            </a:r>
            <a:endParaRPr lang="en-US" altLang="zh-CN" sz="1800" dirty="0"/>
          </a:p>
          <a:p>
            <a:endParaRPr kumimoji="1" lang="zh-CN" altLang="en-US" sz="1800" dirty="0"/>
          </a:p>
        </p:txBody>
      </p:sp>
      <p:sp>
        <p:nvSpPr>
          <p:cNvPr id="3" name="标题 2"/>
          <p:cNvSpPr>
            <a:spLocks noGrp="1"/>
          </p:cNvSpPr>
          <p:nvPr>
            <p:ph type="title"/>
          </p:nvPr>
        </p:nvSpPr>
        <p:spPr/>
        <p:txBody>
          <a:bodyPr/>
          <a:lstStyle/>
          <a:p>
            <a:r>
              <a:rPr kumimoji="1" lang="zh-CN" altLang="en-US" dirty="0" smtClean="0"/>
              <a:t>扩散阈值或扩散门槛</a:t>
            </a:r>
            <a:endParaRPr kumimoji="1" lang="zh-CN" altLang="en-US" dirty="0"/>
          </a:p>
        </p:txBody>
      </p:sp>
      <p:pic>
        <p:nvPicPr>
          <p:cNvPr id="4" name="Diagram 24"/>
          <p:cNvPicPr/>
          <p:nvPr/>
        </p:nvPicPr>
        <p:blipFill>
          <a:blip r:embed="rId3"/>
          <a:srcRect l="-4388" r="-4716"/>
          <a:stretch>
            <a:fillRect/>
          </a:stretch>
        </p:blipFill>
        <p:spPr bwMode="auto">
          <a:xfrm>
            <a:off x="6374015" y="1652452"/>
            <a:ext cx="2117090" cy="2123440"/>
          </a:xfrm>
          <a:prstGeom prst="rect">
            <a:avLst/>
          </a:prstGeom>
          <a:noFill/>
          <a:ln w="9525">
            <a:noFill/>
            <a:miter lim="800000"/>
            <a:headEnd/>
            <a:tailEnd/>
          </a:ln>
        </p:spPr>
      </p:pic>
      <p:sp>
        <p:nvSpPr>
          <p:cNvPr id="5" name="矩形 4"/>
          <p:cNvSpPr/>
          <p:nvPr/>
        </p:nvSpPr>
        <p:spPr>
          <a:xfrm>
            <a:off x="6761958" y="4036802"/>
            <a:ext cx="1793279" cy="369332"/>
          </a:xfrm>
          <a:prstGeom prst="rect">
            <a:avLst/>
          </a:prstGeom>
        </p:spPr>
        <p:txBody>
          <a:bodyPr wrap="none">
            <a:spAutoFit/>
          </a:bodyPr>
          <a:lstStyle/>
          <a:p>
            <a:r>
              <a:rPr lang="zh-CN" altLang="zh-CN" dirty="0"/>
              <a:t>图</a:t>
            </a:r>
            <a:r>
              <a:rPr lang="en-US" altLang="zh-CN" dirty="0"/>
              <a:t>2‑</a:t>
            </a:r>
            <a:r>
              <a:rPr lang="en-US" altLang="zh-CN" dirty="0" smtClean="0"/>
              <a:t>5</a:t>
            </a:r>
            <a:r>
              <a:rPr lang="zh-CN" altLang="en-US" dirty="0" smtClean="0"/>
              <a:t> </a:t>
            </a:r>
            <a:r>
              <a:rPr lang="zh-CN" altLang="zh-CN" dirty="0" smtClean="0"/>
              <a:t>扩散阈值</a:t>
            </a:r>
            <a:endParaRPr lang="en-US" altLang="zh-CN" dirty="0"/>
          </a:p>
        </p:txBody>
      </p:sp>
    </p:spTree>
    <p:extLst>
      <p:ext uri="{BB962C8B-B14F-4D97-AF65-F5344CB8AC3E}">
        <p14:creationId xmlns:p14="http://schemas.microsoft.com/office/powerpoint/2010/main" val="160982004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200151"/>
            <a:ext cx="4528009" cy="3394472"/>
          </a:xfrm>
        </p:spPr>
        <p:txBody>
          <a:bodyPr/>
          <a:lstStyle/>
          <a:p>
            <a:r>
              <a:rPr lang="zh-CN" altLang="zh-CN" sz="2000" dirty="0"/>
              <a:t>设</a:t>
            </a:r>
            <a:r>
              <a:rPr lang="en-US" altLang="zh-CN" sz="2000" dirty="0"/>
              <a:t>p(k)</a:t>
            </a:r>
            <a:r>
              <a:rPr lang="zh-CN" altLang="zh-CN" sz="2000" dirty="0"/>
              <a:t>为在他们的第</a:t>
            </a:r>
            <a:r>
              <a:rPr lang="en-US" altLang="zh-CN" sz="2000" dirty="0"/>
              <a:t>k</a:t>
            </a:r>
            <a:r>
              <a:rPr lang="zh-CN" altLang="zh-CN" sz="2000" dirty="0"/>
              <a:t>个邻居已经采纳某个标签之后，才采纳该标签的用户的比例</a:t>
            </a:r>
            <a:r>
              <a:rPr lang="en-US" altLang="zh-CN" sz="2000" baseline="30000" dirty="0"/>
              <a:t>[10]</a:t>
            </a:r>
            <a:r>
              <a:rPr lang="zh-CN" altLang="zh-CN" sz="2000" dirty="0"/>
              <a:t>，这样可以得到</a:t>
            </a:r>
            <a:r>
              <a:rPr lang="en-US" altLang="zh-CN" sz="2000" dirty="0"/>
              <a:t>p(k)</a:t>
            </a:r>
            <a:r>
              <a:rPr lang="zh-CN" altLang="zh-CN" sz="2000" dirty="0"/>
              <a:t>随</a:t>
            </a:r>
            <a:r>
              <a:rPr lang="en-US" altLang="zh-CN" sz="2000" dirty="0"/>
              <a:t>k</a:t>
            </a:r>
            <a:r>
              <a:rPr lang="zh-CN" altLang="zh-CN" sz="2000" dirty="0"/>
              <a:t>变化的曲线，可以称之为“暴露</a:t>
            </a:r>
            <a:r>
              <a:rPr lang="en-US" altLang="zh-CN" sz="2000" dirty="0"/>
              <a:t>-</a:t>
            </a:r>
            <a:r>
              <a:rPr lang="zh-CN" altLang="zh-CN" sz="2000" dirty="0"/>
              <a:t>采纳曲线”</a:t>
            </a:r>
            <a:r>
              <a:rPr lang="en-US" altLang="zh-CN" sz="2000" dirty="0"/>
              <a:t> </a:t>
            </a:r>
            <a:endParaRPr lang="en-US" altLang="zh-CN" sz="2000" dirty="0" smtClean="0"/>
          </a:p>
          <a:p>
            <a:r>
              <a:rPr lang="zh-CN" altLang="zh-CN" sz="2000" dirty="0"/>
              <a:t>基于“暴露</a:t>
            </a:r>
            <a:r>
              <a:rPr lang="en-US" altLang="zh-CN" sz="2000" dirty="0"/>
              <a:t>-</a:t>
            </a:r>
            <a:r>
              <a:rPr lang="zh-CN" altLang="zh-CN" sz="2000" dirty="0"/>
              <a:t>采纳曲线”，可以定义曲线的粘性为</a:t>
            </a:r>
            <a:r>
              <a:rPr lang="en-US" altLang="zh-CN" sz="2000" dirty="0"/>
              <a:t>p(k)</a:t>
            </a:r>
            <a:r>
              <a:rPr lang="zh-CN" altLang="zh-CN" sz="2000" dirty="0"/>
              <a:t>的最大值，它反映了</a:t>
            </a:r>
            <a:r>
              <a:rPr lang="en-US" altLang="zh-CN" sz="2000" dirty="0"/>
              <a:t>k</a:t>
            </a:r>
            <a:r>
              <a:rPr lang="zh-CN" altLang="zh-CN" sz="2000" dirty="0"/>
              <a:t>次暴露的前提下采纳的概率</a:t>
            </a:r>
            <a:r>
              <a:rPr lang="zh-CN" altLang="zh-CN" sz="2000" dirty="0" smtClean="0"/>
              <a:t>。</a:t>
            </a:r>
            <a:endParaRPr lang="en-US" altLang="zh-CN" sz="2000" dirty="0" smtClean="0"/>
          </a:p>
          <a:p>
            <a:r>
              <a:rPr lang="zh-CN" altLang="zh-CN" sz="2000" dirty="0"/>
              <a:t>持续性是指反复暴露于一个标签将持续有显著的边缘效应的程度。曲线的持续性则刻画了峰值之后的衰减速度。</a:t>
            </a:r>
            <a:r>
              <a:rPr lang="en-US" altLang="zh-CN" sz="2000" dirty="0"/>
              <a:t> </a:t>
            </a:r>
            <a:r>
              <a:rPr lang="en-US" altLang="zh-CN" sz="2000" dirty="0" smtClean="0"/>
              <a:t> </a:t>
            </a:r>
          </a:p>
          <a:p>
            <a:endParaRPr kumimoji="1" lang="zh-CN" altLang="en-US" sz="2000" dirty="0"/>
          </a:p>
        </p:txBody>
      </p:sp>
      <p:sp>
        <p:nvSpPr>
          <p:cNvPr id="3" name="标题 2"/>
          <p:cNvSpPr>
            <a:spLocks noGrp="1"/>
          </p:cNvSpPr>
          <p:nvPr>
            <p:ph type="title"/>
          </p:nvPr>
        </p:nvSpPr>
        <p:spPr/>
        <p:txBody>
          <a:bodyPr/>
          <a:lstStyle/>
          <a:p>
            <a:r>
              <a:rPr lang="zh-CN" altLang="zh-CN" dirty="0"/>
              <a:t>暴露</a:t>
            </a:r>
            <a:r>
              <a:rPr lang="en-US" altLang="zh-CN" dirty="0"/>
              <a:t>-</a:t>
            </a:r>
            <a:r>
              <a:rPr lang="zh-CN" altLang="zh-CN" dirty="0"/>
              <a:t>采纳曲线</a:t>
            </a:r>
            <a:endParaRPr kumimoji="1" lang="zh-CN" altLang="en-US" dirty="0"/>
          </a:p>
        </p:txBody>
      </p:sp>
      <p:pic>
        <p:nvPicPr>
          <p:cNvPr id="4" name="Picture 23"/>
          <p:cNvPicPr/>
          <p:nvPr/>
        </p:nvPicPr>
        <p:blipFill>
          <a:blip r:embed="rId3"/>
          <a:srcRect/>
          <a:stretch>
            <a:fillRect/>
          </a:stretch>
        </p:blipFill>
        <p:spPr bwMode="auto">
          <a:xfrm>
            <a:off x="4985209" y="1200152"/>
            <a:ext cx="3600345" cy="2977552"/>
          </a:xfrm>
          <a:prstGeom prst="rect">
            <a:avLst/>
          </a:prstGeom>
          <a:noFill/>
          <a:ln w="9525">
            <a:noFill/>
            <a:miter lim="800000"/>
            <a:headEnd/>
            <a:tailEnd/>
          </a:ln>
        </p:spPr>
      </p:pic>
      <p:sp>
        <p:nvSpPr>
          <p:cNvPr id="5" name="矩形 4"/>
          <p:cNvSpPr/>
          <p:nvPr/>
        </p:nvSpPr>
        <p:spPr>
          <a:xfrm>
            <a:off x="5705840" y="4409957"/>
            <a:ext cx="2267681" cy="369332"/>
          </a:xfrm>
          <a:prstGeom prst="rect">
            <a:avLst/>
          </a:prstGeom>
        </p:spPr>
        <p:txBody>
          <a:bodyPr wrap="none">
            <a:spAutoFit/>
          </a:bodyPr>
          <a:lstStyle/>
          <a:p>
            <a:r>
              <a:rPr lang="zh-CN" altLang="zh-CN" dirty="0"/>
              <a:t>图</a:t>
            </a:r>
            <a:r>
              <a:rPr lang="en-US" altLang="zh-CN" dirty="0"/>
              <a:t>2‑6</a:t>
            </a:r>
            <a:r>
              <a:rPr lang="zh-CN" altLang="zh-CN" dirty="0"/>
              <a:t>暴露</a:t>
            </a:r>
            <a:r>
              <a:rPr lang="en-US" altLang="zh-CN" dirty="0"/>
              <a:t>-</a:t>
            </a:r>
            <a:r>
              <a:rPr lang="zh-CN" altLang="zh-CN" dirty="0"/>
              <a:t>采纳曲线</a:t>
            </a:r>
            <a:endParaRPr lang="en-US" altLang="zh-CN" dirty="0"/>
          </a:p>
        </p:txBody>
      </p:sp>
    </p:spTree>
    <p:extLst>
      <p:ext uri="{BB962C8B-B14F-4D97-AF65-F5344CB8AC3E}">
        <p14:creationId xmlns:p14="http://schemas.microsoft.com/office/powerpoint/2010/main" val="160982004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200151"/>
            <a:ext cx="4278748" cy="3394472"/>
          </a:xfrm>
        </p:spPr>
        <p:txBody>
          <a:bodyPr/>
          <a:lstStyle/>
          <a:p>
            <a:r>
              <a:rPr lang="zh-CN" altLang="zh-CN" sz="2000" dirty="0"/>
              <a:t>信息暴露曲线是由</a:t>
            </a:r>
            <a:r>
              <a:rPr lang="en-US" altLang="zh-CN" sz="2000" dirty="0"/>
              <a:t>Romero et al.</a:t>
            </a:r>
            <a:r>
              <a:rPr lang="zh-CN" altLang="zh-CN" sz="2000" dirty="0"/>
              <a:t>等人提出的</a:t>
            </a:r>
            <a:r>
              <a:rPr lang="en-US" altLang="zh-CN" sz="2000" baseline="30000" dirty="0"/>
              <a:t>[10]</a:t>
            </a:r>
            <a:r>
              <a:rPr lang="zh-CN" altLang="zh-CN" sz="2000" dirty="0"/>
              <a:t>，它测量人们可以多大程度上被朋友影响</a:t>
            </a:r>
            <a:r>
              <a:rPr lang="zh-CN" altLang="zh-CN" sz="2000" dirty="0" smtClean="0"/>
              <a:t>。</a:t>
            </a:r>
            <a:endParaRPr lang="en-US" altLang="zh-CN" sz="2000" dirty="0" smtClean="0"/>
          </a:p>
          <a:p>
            <a:pPr lvl="1"/>
            <a:r>
              <a:rPr lang="zh-CN" altLang="zh-CN" sz="1600" dirty="0" smtClean="0"/>
              <a:t>将</a:t>
            </a:r>
            <a:r>
              <a:rPr lang="en-US" altLang="zh-CN" sz="1600" dirty="0"/>
              <a:t>I(k)</a:t>
            </a:r>
            <a:r>
              <a:rPr lang="zh-CN" altLang="zh-CN" sz="1600" dirty="0"/>
              <a:t>定义为第</a:t>
            </a:r>
            <a:r>
              <a:rPr lang="en-US" altLang="zh-CN" sz="1600" dirty="0"/>
              <a:t>k</a:t>
            </a:r>
            <a:r>
              <a:rPr lang="zh-CN" altLang="zh-CN" sz="1600" dirty="0"/>
              <a:t>次接触这条信息后转发这条信息的人数</a:t>
            </a:r>
            <a:r>
              <a:rPr lang="zh-CN" altLang="zh-CN" sz="1600" dirty="0" smtClean="0"/>
              <a:t>。</a:t>
            </a:r>
            <a:endParaRPr lang="en-US" altLang="zh-CN" sz="1600" dirty="0" smtClean="0"/>
          </a:p>
          <a:p>
            <a:pPr lvl="1"/>
            <a:r>
              <a:rPr lang="en-US" altLang="zh-CN" sz="1600" dirty="0" smtClean="0"/>
              <a:t>E</a:t>
            </a:r>
            <a:r>
              <a:rPr lang="en-US" altLang="zh-CN" sz="1600" dirty="0"/>
              <a:t>(k)</a:t>
            </a:r>
            <a:r>
              <a:rPr lang="zh-CN" altLang="zh-CN" sz="1600" dirty="0"/>
              <a:t>是截止某一时间点，</a:t>
            </a:r>
            <a:r>
              <a:rPr lang="en-US" altLang="zh-CN" sz="1600" dirty="0"/>
              <a:t>k</a:t>
            </a:r>
            <a:r>
              <a:rPr lang="zh-CN" altLang="zh-CN" sz="1600" dirty="0"/>
              <a:t>次接触一条信息的人数</a:t>
            </a:r>
            <a:r>
              <a:rPr lang="zh-CN" altLang="zh-CN" sz="1600" dirty="0" smtClean="0"/>
              <a:t>。</a:t>
            </a:r>
            <a:endParaRPr lang="en-US" altLang="zh-CN" sz="1600" dirty="0" smtClean="0"/>
          </a:p>
          <a:p>
            <a:pPr lvl="1"/>
            <a:r>
              <a:rPr lang="zh-CN" altLang="zh-CN" sz="1600" dirty="0" smtClean="0"/>
              <a:t>这样</a:t>
            </a:r>
            <a:r>
              <a:rPr lang="zh-CN" altLang="zh-CN" sz="1600" dirty="0"/>
              <a:t>接触一条信息</a:t>
            </a:r>
            <a:r>
              <a:rPr lang="en-US" altLang="zh-CN" sz="1600" dirty="0"/>
              <a:t>k</a:t>
            </a:r>
            <a:r>
              <a:rPr lang="zh-CN" altLang="zh-CN" sz="1600" dirty="0"/>
              <a:t>次之后，转发这条信息的概率</a:t>
            </a:r>
            <a:r>
              <a:rPr lang="en-US" altLang="zh-CN" sz="1600" dirty="0"/>
              <a:t>P(k)</a:t>
            </a:r>
            <a:r>
              <a:rPr lang="zh-CN" altLang="zh-CN" sz="1600" dirty="0"/>
              <a:t>可以定义为</a:t>
            </a:r>
            <a:r>
              <a:rPr lang="en-US" altLang="zh-CN" sz="1600" dirty="0"/>
              <a:t>P(k) = I(k)/E(k)</a:t>
            </a:r>
            <a:r>
              <a:rPr lang="zh-CN" altLang="zh-CN" sz="1600" dirty="0"/>
              <a:t>。</a:t>
            </a:r>
            <a:r>
              <a:rPr lang="en-US" altLang="zh-CN" sz="1600" dirty="0"/>
              <a:t> </a:t>
            </a:r>
            <a:endParaRPr kumimoji="1" lang="zh-CN" altLang="en-US" sz="1600" dirty="0"/>
          </a:p>
        </p:txBody>
      </p:sp>
      <p:sp>
        <p:nvSpPr>
          <p:cNvPr id="3" name="标题 2"/>
          <p:cNvSpPr>
            <a:spLocks noGrp="1"/>
          </p:cNvSpPr>
          <p:nvPr>
            <p:ph type="title"/>
          </p:nvPr>
        </p:nvSpPr>
        <p:spPr/>
        <p:txBody>
          <a:bodyPr/>
          <a:lstStyle/>
          <a:p>
            <a:r>
              <a:rPr lang="zh-CN" altLang="zh-CN" dirty="0"/>
              <a:t>信息暴露曲线</a:t>
            </a:r>
            <a:endParaRPr kumimoji="1" lang="zh-CN" altLang="en-US" dirty="0"/>
          </a:p>
        </p:txBody>
      </p:sp>
      <p:pic>
        <p:nvPicPr>
          <p:cNvPr id="4" name="Picture 26"/>
          <p:cNvPicPr/>
          <p:nvPr/>
        </p:nvPicPr>
        <p:blipFill>
          <a:blip r:embed="rId4"/>
          <a:srcRect/>
          <a:stretch>
            <a:fillRect/>
          </a:stretch>
        </p:blipFill>
        <p:spPr bwMode="auto">
          <a:xfrm>
            <a:off x="4735948" y="1485508"/>
            <a:ext cx="4055448" cy="2395484"/>
          </a:xfrm>
          <a:prstGeom prst="rect">
            <a:avLst/>
          </a:prstGeom>
          <a:noFill/>
          <a:ln w="9525">
            <a:noFill/>
            <a:miter lim="800000"/>
            <a:headEnd/>
            <a:tailEnd/>
          </a:ln>
        </p:spPr>
      </p:pic>
      <p:sp>
        <p:nvSpPr>
          <p:cNvPr id="5" name="矩形 4"/>
          <p:cNvSpPr/>
          <p:nvPr/>
        </p:nvSpPr>
        <p:spPr>
          <a:xfrm>
            <a:off x="6052285" y="3965591"/>
            <a:ext cx="2190812" cy="369332"/>
          </a:xfrm>
          <a:prstGeom prst="rect">
            <a:avLst/>
          </a:prstGeom>
        </p:spPr>
        <p:txBody>
          <a:bodyPr wrap="none">
            <a:spAutoFit/>
          </a:bodyPr>
          <a:lstStyle/>
          <a:p>
            <a:r>
              <a:rPr lang="zh-CN" altLang="zh-CN" dirty="0"/>
              <a:t>图</a:t>
            </a:r>
            <a:r>
              <a:rPr lang="en-US" altLang="zh-CN" dirty="0"/>
              <a:t>2‑7</a:t>
            </a:r>
            <a:r>
              <a:rPr lang="zh-CN" altLang="zh-CN" dirty="0"/>
              <a:t>信息暴露曲线</a:t>
            </a:r>
            <a:endParaRPr lang="en-US" altLang="zh-CN" dirty="0"/>
          </a:p>
        </p:txBody>
      </p:sp>
      <p:sp>
        <p:nvSpPr>
          <p:cNvPr id="6" name="矩形 5"/>
          <p:cNvSpPr/>
          <p:nvPr/>
        </p:nvSpPr>
        <p:spPr>
          <a:xfrm>
            <a:off x="4469996" y="4220170"/>
            <a:ext cx="4572000" cy="523220"/>
          </a:xfrm>
          <a:prstGeom prst="rect">
            <a:avLst/>
          </a:prstGeom>
        </p:spPr>
        <p:txBody>
          <a:bodyPr>
            <a:spAutoFit/>
          </a:bodyPr>
          <a:lstStyle/>
          <a:p>
            <a:r>
              <a:rPr lang="zh-CN" altLang="zh-CN" sz="1400" dirty="0">
                <a:solidFill>
                  <a:srgbClr val="77933C"/>
                </a:solidFill>
              </a:rPr>
              <a:t>图中的红线是某一个主题的平均暴露曲线，蓝线是所有主题的平均暴露曲线，绿线代表</a:t>
            </a:r>
            <a:r>
              <a:rPr lang="en-US" altLang="zh-CN" sz="1400" dirty="0">
                <a:solidFill>
                  <a:srgbClr val="77933C"/>
                </a:solidFill>
              </a:rPr>
              <a:t>90%</a:t>
            </a:r>
            <a:r>
              <a:rPr lang="zh-CN" altLang="zh-CN" sz="1400" dirty="0">
                <a:solidFill>
                  <a:srgbClr val="77933C"/>
                </a:solidFill>
              </a:rPr>
              <a:t>的置信区间。</a:t>
            </a:r>
            <a:r>
              <a:rPr lang="en-US" altLang="zh-CN" sz="1400" dirty="0">
                <a:solidFill>
                  <a:srgbClr val="77933C"/>
                </a:solidFill>
              </a:rPr>
              <a:t> </a:t>
            </a:r>
            <a:endParaRPr lang="zh-CN" altLang="en-US" sz="1400" dirty="0">
              <a:solidFill>
                <a:srgbClr val="77933C"/>
              </a:solidFill>
            </a:endParaRPr>
          </a:p>
        </p:txBody>
      </p:sp>
    </p:spTree>
    <p:extLst>
      <p:ext uri="{BB962C8B-B14F-4D97-AF65-F5344CB8AC3E}">
        <p14:creationId xmlns:p14="http://schemas.microsoft.com/office/powerpoint/2010/main" val="160982004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5" name="噢"/>
          </p:stSnd>
        </p:sndAc>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000" dirty="0"/>
              <a:t>基于扩散阈值，可以为信息扩散建立动力学模型。每个节点被赋予一个固定的阈值</a:t>
            </a:r>
            <a:r>
              <a:rPr lang="en-US" altLang="zh-CN" sz="2000" dirty="0"/>
              <a:t>0≤T≤1</a:t>
            </a:r>
            <a:r>
              <a:rPr lang="zh-CN" altLang="zh-CN" sz="2000" dirty="0"/>
              <a:t>，该阈值决定了激活它所需的活跃邻居的比例</a:t>
            </a:r>
            <a:r>
              <a:rPr lang="zh-CN" altLang="zh-CN" sz="2000" dirty="0" smtClean="0"/>
              <a:t>。</a:t>
            </a:r>
            <a:endParaRPr lang="en-US" altLang="zh-CN" sz="2000" dirty="0" smtClean="0"/>
          </a:p>
          <a:p>
            <a:r>
              <a:rPr lang="zh-CN" altLang="zh-CN" sz="2000" dirty="0" smtClean="0"/>
              <a:t>动力学过程定义如下：</a:t>
            </a:r>
            <a:endParaRPr lang="en-US" altLang="zh-CN" sz="2000" dirty="0" smtClean="0"/>
          </a:p>
          <a:p>
            <a:pPr lvl="1"/>
            <a:r>
              <a:rPr lang="zh-CN" altLang="zh-CN" sz="1600" dirty="0" smtClean="0"/>
              <a:t>每个时间</a:t>
            </a:r>
            <a:r>
              <a:rPr lang="en-US" altLang="zh-CN" sz="1600" dirty="0"/>
              <a:t>t</a:t>
            </a:r>
            <a:r>
              <a:rPr lang="zh-CN" altLang="zh-CN" sz="1600" dirty="0"/>
              <a:t>一个节点</a:t>
            </a:r>
            <a:r>
              <a:rPr lang="en-US" altLang="zh-CN" sz="1600" dirty="0" err="1"/>
              <a:t>i</a:t>
            </a:r>
            <a:r>
              <a:rPr lang="zh-CN" altLang="zh-CN" sz="1600" dirty="0"/>
              <a:t>被随机选择，如果它的状态为</a:t>
            </a:r>
            <a:r>
              <a:rPr lang="en-US" altLang="zh-CN" sz="1600" dirty="0"/>
              <a:t>1</a:t>
            </a:r>
            <a:r>
              <a:rPr lang="zh-CN" altLang="zh-CN" sz="1600" dirty="0"/>
              <a:t>，即处于活跃态，那么它将保持活跃态</a:t>
            </a:r>
            <a:r>
              <a:rPr lang="zh-CN" altLang="zh-CN" sz="1600" dirty="0" smtClean="0"/>
              <a:t>；</a:t>
            </a:r>
            <a:endParaRPr lang="en-US" altLang="zh-CN" sz="1600" dirty="0" smtClean="0"/>
          </a:p>
          <a:p>
            <a:pPr lvl="1"/>
            <a:r>
              <a:rPr lang="zh-CN" altLang="zh-CN" sz="1600" dirty="0" smtClean="0"/>
              <a:t>如果它</a:t>
            </a:r>
            <a:r>
              <a:rPr lang="zh-CN" altLang="zh-CN" sz="1600" dirty="0"/>
              <a:t>的状态为</a:t>
            </a:r>
            <a:r>
              <a:rPr lang="en-US" altLang="zh-CN" sz="1600" dirty="0"/>
              <a:t>0</a:t>
            </a:r>
            <a:r>
              <a:rPr lang="zh-CN" altLang="zh-CN" sz="1600" dirty="0"/>
              <a:t>，那么当且仅当它的邻居中处于活跃态的比例不小于</a:t>
            </a:r>
            <a:r>
              <a:rPr lang="en-US" altLang="zh-CN" sz="1600" dirty="0"/>
              <a:t>T</a:t>
            </a:r>
            <a:r>
              <a:rPr lang="zh-CN" altLang="zh-CN" sz="1600" dirty="0"/>
              <a:t>，它的状态将由</a:t>
            </a:r>
            <a:r>
              <a:rPr lang="en-US" altLang="zh-CN" sz="1600" dirty="0"/>
              <a:t>0</a:t>
            </a:r>
            <a:r>
              <a:rPr lang="zh-CN" altLang="zh-CN" sz="1600" dirty="0"/>
              <a:t>变为</a:t>
            </a:r>
            <a:r>
              <a:rPr lang="en-US" altLang="zh-CN" sz="1600" dirty="0"/>
              <a:t>1</a:t>
            </a:r>
            <a:r>
              <a:rPr lang="zh-CN" altLang="zh-CN" sz="1600" dirty="0" smtClean="0"/>
              <a:t>。</a:t>
            </a:r>
            <a:endParaRPr lang="en-US" altLang="zh-CN" sz="1600" dirty="0" smtClean="0"/>
          </a:p>
          <a:p>
            <a:r>
              <a:rPr lang="zh-CN" altLang="zh-CN" sz="2000" dirty="0" smtClean="0"/>
              <a:t>利用该阈值模型可以</a:t>
            </a:r>
            <a:r>
              <a:rPr lang="zh-CN" altLang="zh-CN" sz="2000" dirty="0"/>
              <a:t>分析了在不同种类复杂网络中扩散。对于复杂的扩散，相关的桥机制不是二元的连接而是源节点与目标节点之间的多重短的路径。</a:t>
            </a:r>
            <a:endParaRPr lang="en-US" altLang="zh-CN" sz="2000" dirty="0"/>
          </a:p>
          <a:p>
            <a:endParaRPr kumimoji="1" lang="zh-CN" altLang="en-US" sz="2000" dirty="0"/>
          </a:p>
        </p:txBody>
      </p:sp>
      <p:sp>
        <p:nvSpPr>
          <p:cNvPr id="3" name="标题 2"/>
          <p:cNvSpPr>
            <a:spLocks noGrp="1"/>
          </p:cNvSpPr>
          <p:nvPr>
            <p:ph type="title"/>
          </p:nvPr>
        </p:nvSpPr>
        <p:spPr/>
        <p:txBody>
          <a:bodyPr/>
          <a:lstStyle/>
          <a:p>
            <a:r>
              <a:rPr lang="zh-CN" altLang="zh-CN" dirty="0" smtClean="0"/>
              <a:t>为信息扩散建立动</a:t>
            </a:r>
            <a:r>
              <a:rPr lang="zh-CN" altLang="zh-CN" dirty="0"/>
              <a:t>力学模型</a:t>
            </a:r>
            <a:endParaRPr kumimoji="1" lang="zh-CN" altLang="en-US" dirty="0"/>
          </a:p>
        </p:txBody>
      </p:sp>
    </p:spTree>
    <p:extLst>
      <p:ext uri="{BB962C8B-B14F-4D97-AF65-F5344CB8AC3E}">
        <p14:creationId xmlns:p14="http://schemas.microsoft.com/office/powerpoint/2010/main" val="2127523736"/>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内容占位符 8" descr="animation.gif"/>
          <p:cNvPicPr>
            <a:picLocks noGrp="1" noChangeAspect="1"/>
          </p:cNvPicPr>
          <p:nvPr>
            <p:ph idx="1"/>
          </p:nvPr>
        </p:nvPicPr>
        <p:blipFill>
          <a:blip r:embed="rId3">
            <a:extLst>
              <a:ext uri="{28A0092B-C50C-407E-A947-70E740481C1C}">
                <a14:useLocalDpi xmlns:a14="http://schemas.microsoft.com/office/drawing/2010/main" val="0"/>
              </a:ext>
            </a:extLst>
          </a:blip>
          <a:srcRect l="-25763" r="-25763"/>
          <a:stretch>
            <a:fillRect/>
          </a:stretch>
        </p:blipFill>
        <p:spPr>
          <a:xfrm>
            <a:off x="2368197" y="1113811"/>
            <a:ext cx="8229600" cy="3394472"/>
          </a:xfrm>
        </p:spPr>
      </p:pic>
      <p:sp>
        <p:nvSpPr>
          <p:cNvPr id="7" name="标题 6"/>
          <p:cNvSpPr>
            <a:spLocks noGrp="1"/>
          </p:cNvSpPr>
          <p:nvPr>
            <p:ph type="title"/>
          </p:nvPr>
        </p:nvSpPr>
        <p:spPr/>
        <p:txBody>
          <a:bodyPr/>
          <a:lstStyle/>
          <a:p>
            <a:r>
              <a:rPr kumimoji="1" lang="en-US" altLang="zh-CN" dirty="0" err="1" smtClean="0"/>
              <a:t>networkdiffusion</a:t>
            </a:r>
            <a:endParaRPr kumimoji="1" lang="zh-CN" altLang="en-US" dirty="0"/>
          </a:p>
        </p:txBody>
      </p:sp>
      <p:sp>
        <p:nvSpPr>
          <p:cNvPr id="6" name="幻灯片编号占位符 5"/>
          <p:cNvSpPr>
            <a:spLocks noGrp="1"/>
          </p:cNvSpPr>
          <p:nvPr>
            <p:ph type="sldNum" sz="quarter" idx="4294967295"/>
          </p:nvPr>
        </p:nvSpPr>
        <p:spPr>
          <a:xfrm>
            <a:off x="8210550" y="4713288"/>
            <a:ext cx="933450" cy="342900"/>
          </a:xfrm>
          <a:prstGeom prst="rect">
            <a:avLst/>
          </a:prstGeom>
        </p:spPr>
        <p:txBody>
          <a:bodyPr/>
          <a:lstStyle/>
          <a:p>
            <a:fld id="{402E5A4A-451C-8F42-92F9-E2C3F70E27F8}" type="slidenum">
              <a:rPr lang="zh-CN" altLang="en-US" smtClean="0"/>
              <a:pPr/>
              <a:t>28</a:t>
            </a:fld>
            <a:endParaRPr lang="en-US" sz="1800">
              <a:solidFill>
                <a:schemeClr val="tx1"/>
              </a:solidFill>
            </a:endParaRPr>
          </a:p>
        </p:txBody>
      </p:sp>
      <p:sp>
        <p:nvSpPr>
          <p:cNvPr id="10" name="矩形 9"/>
          <p:cNvSpPr/>
          <p:nvPr/>
        </p:nvSpPr>
        <p:spPr>
          <a:xfrm>
            <a:off x="4891500" y="4200506"/>
            <a:ext cx="4252500" cy="307777"/>
          </a:xfrm>
          <a:prstGeom prst="rect">
            <a:avLst/>
          </a:prstGeom>
        </p:spPr>
        <p:txBody>
          <a:bodyPr wrap="square">
            <a:spAutoFit/>
          </a:bodyPr>
          <a:lstStyle/>
          <a:p>
            <a:pPr algn="ctr"/>
            <a:r>
              <a:rPr lang="en-US" altLang="zh-CN" sz="1400" dirty="0">
                <a:solidFill>
                  <a:srgbClr val="77933C"/>
                </a:solidFill>
              </a:rPr>
              <a:t>https://</a:t>
            </a:r>
            <a:r>
              <a:rPr lang="en-US" altLang="zh-CN" sz="1400" dirty="0" err="1">
                <a:solidFill>
                  <a:srgbClr val="77933C"/>
                </a:solidFill>
              </a:rPr>
              <a:t>github.com</a:t>
            </a:r>
            <a:r>
              <a:rPr lang="en-US" altLang="zh-CN" sz="1400" dirty="0">
                <a:solidFill>
                  <a:srgbClr val="77933C"/>
                </a:solidFill>
              </a:rPr>
              <a:t>/chengjun/</a:t>
            </a:r>
            <a:r>
              <a:rPr lang="en-US" altLang="zh-CN" sz="1400" dirty="0" err="1">
                <a:solidFill>
                  <a:srgbClr val="77933C"/>
                </a:solidFill>
              </a:rPr>
              <a:t>networkdiffusion</a:t>
            </a:r>
            <a:endParaRPr lang="zh-CN" altLang="en-US" sz="1400" dirty="0">
              <a:solidFill>
                <a:srgbClr val="77933C"/>
              </a:solidFill>
            </a:endParaRPr>
          </a:p>
        </p:txBody>
      </p:sp>
      <p:sp>
        <p:nvSpPr>
          <p:cNvPr id="2" name="矩形 1"/>
          <p:cNvSpPr/>
          <p:nvPr/>
        </p:nvSpPr>
        <p:spPr>
          <a:xfrm>
            <a:off x="232567" y="1556088"/>
            <a:ext cx="5429206" cy="1631216"/>
          </a:xfrm>
          <a:prstGeom prst="rect">
            <a:avLst/>
          </a:prstGeom>
        </p:spPr>
        <p:txBody>
          <a:bodyPr wrap="square">
            <a:spAutoFit/>
          </a:bodyPr>
          <a:lstStyle/>
          <a:p>
            <a:pPr marL="285750" indent="-285750">
              <a:buFont typeface="Arial"/>
              <a:buChar char="•"/>
            </a:pPr>
            <a:r>
              <a:rPr lang="en-US" altLang="zh-CN" sz="2000" dirty="0"/>
              <a:t>The algorithm is quite simple</a:t>
            </a:r>
            <a:r>
              <a:rPr lang="en-US" altLang="zh-CN" sz="2000" dirty="0" smtClean="0"/>
              <a:t>:</a:t>
            </a:r>
            <a:endParaRPr lang="en-US" altLang="zh-CN" sz="2000" dirty="0"/>
          </a:p>
          <a:p>
            <a:pPr marL="342900" indent="-342900">
              <a:buFont typeface="+mj-lt"/>
              <a:buAutoNum type="arabicPeriod"/>
            </a:pPr>
            <a:r>
              <a:rPr lang="en-US" altLang="zh-CN" sz="2000" dirty="0"/>
              <a:t>Generate a network g: g(V, E).</a:t>
            </a:r>
          </a:p>
          <a:p>
            <a:pPr marL="342900" indent="-342900">
              <a:buFont typeface="+mj-lt"/>
              <a:buAutoNum type="arabicPeriod"/>
            </a:pPr>
            <a:r>
              <a:rPr lang="en-US" altLang="zh-CN" sz="2000" dirty="0"/>
              <a:t>Randomly select one or n nodes as seeds.</a:t>
            </a:r>
          </a:p>
          <a:p>
            <a:pPr marL="342900" indent="-342900">
              <a:buFont typeface="+mj-lt"/>
              <a:buAutoNum type="arabicPeriod"/>
            </a:pPr>
            <a:r>
              <a:rPr lang="en-US" altLang="zh-CN" sz="2000" dirty="0"/>
              <a:t>Each infected node influences its neighbors with probability p (transmission rate, β).</a:t>
            </a:r>
            <a:endParaRPr lang="zh-CN" altLang="en-US" sz="2000" dirty="0"/>
          </a:p>
        </p:txBody>
      </p:sp>
    </p:spTree>
    <p:extLst>
      <p:ext uri="{BB962C8B-B14F-4D97-AF65-F5344CB8AC3E}">
        <p14:creationId xmlns:p14="http://schemas.microsoft.com/office/powerpoint/2010/main" val="365502178"/>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dirty="0"/>
              <a:t>SI model</a:t>
            </a:r>
            <a:r>
              <a:rPr lang="zh-CN" altLang="en-US" dirty="0"/>
              <a:t/>
            </a:r>
            <a:br>
              <a:rPr lang="zh-CN" altLang="en-US" dirty="0"/>
            </a:br>
            <a:endParaRPr kumimoji="1" lang="zh-CN" altLang="en-US" dirty="0"/>
          </a:p>
        </p:txBody>
      </p:sp>
      <p:sp>
        <p:nvSpPr>
          <p:cNvPr id="8" name="内容占位符 7"/>
          <p:cNvSpPr>
            <a:spLocks noGrp="1"/>
          </p:cNvSpPr>
          <p:nvPr>
            <p:ph idx="1"/>
          </p:nvPr>
        </p:nvSpPr>
        <p:spPr/>
        <p:txBody>
          <a:bodyPr/>
          <a:lstStyle/>
          <a:p>
            <a:r>
              <a:rPr lang="en-US" altLang="zh-CN" sz="2000" dirty="0"/>
              <a:t>Actually, this is the most basic epidemic model (SI model) which has only two states</a:t>
            </a:r>
            <a:r>
              <a:rPr lang="en-US" altLang="zh-CN" sz="2000" dirty="0">
                <a:solidFill>
                  <a:srgbClr val="77933C"/>
                </a:solidFill>
              </a:rPr>
              <a:t>: Susceptible (S) </a:t>
            </a:r>
            <a:r>
              <a:rPr lang="en-US" altLang="zh-CN" sz="2000" dirty="0"/>
              <a:t>and </a:t>
            </a:r>
            <a:r>
              <a:rPr lang="en-US" altLang="zh-CN" sz="2000" dirty="0">
                <a:solidFill>
                  <a:srgbClr val="77933C"/>
                </a:solidFill>
              </a:rPr>
              <a:t>Infected</a:t>
            </a:r>
            <a:r>
              <a:rPr lang="en-US" altLang="zh-CN" sz="2000" dirty="0"/>
              <a:t> (I). </a:t>
            </a:r>
            <a:endParaRPr lang="en-US" altLang="zh-CN" sz="2000" dirty="0" smtClean="0"/>
          </a:p>
          <a:p>
            <a:r>
              <a:rPr lang="en-US" altLang="zh-CN" sz="2000" dirty="0" smtClean="0"/>
              <a:t>However</a:t>
            </a:r>
            <a:r>
              <a:rPr lang="en-US" altLang="zh-CN" sz="2000" dirty="0"/>
              <a:t>, we will extend it to networks. </a:t>
            </a:r>
            <a:endParaRPr lang="en-US" altLang="zh-CN" sz="2000" dirty="0" smtClean="0"/>
          </a:p>
          <a:p>
            <a:r>
              <a:rPr lang="en-US" altLang="zh-CN" sz="2000" dirty="0" smtClean="0">
                <a:solidFill>
                  <a:srgbClr val="77933C"/>
                </a:solidFill>
              </a:rPr>
              <a:t>SI </a:t>
            </a:r>
            <a:r>
              <a:rPr lang="en-US" altLang="zh-CN" sz="2000" dirty="0">
                <a:solidFill>
                  <a:srgbClr val="77933C"/>
                </a:solidFill>
              </a:rPr>
              <a:t>model describes the status of individuals switching from susceptible to infected. In this model, every individual will be infected eventually. </a:t>
            </a:r>
            <a:endParaRPr lang="en-US" altLang="zh-CN" sz="2000" dirty="0" smtClean="0">
              <a:solidFill>
                <a:srgbClr val="77933C"/>
              </a:solidFill>
            </a:endParaRPr>
          </a:p>
          <a:p>
            <a:r>
              <a:rPr lang="en-US" altLang="zh-CN" sz="2000" dirty="0" smtClean="0"/>
              <a:t>Considering </a:t>
            </a:r>
            <a:r>
              <a:rPr lang="en-US" altLang="zh-CN" sz="2000" dirty="0"/>
              <a:t>a close population without birth, death, and mobility, and assuming that each agent is homogeneous mixing, SI model implies that each individual has the same probability to transfer something (e.g., disease, innovation or information) to its neighbors (T. G. Lewis, 2011).</a:t>
            </a:r>
            <a:endParaRPr lang="zh-CN" altLang="en-US" sz="2000" dirty="0"/>
          </a:p>
          <a:p>
            <a:endParaRPr kumimoji="1" lang="zh-CN" altLang="en-US" sz="2000" dirty="0"/>
          </a:p>
        </p:txBody>
      </p:sp>
    </p:spTree>
    <p:extLst>
      <p:ext uri="{BB962C8B-B14F-4D97-AF65-F5344CB8AC3E}">
        <p14:creationId xmlns:p14="http://schemas.microsoft.com/office/powerpoint/2010/main" val="282660434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sz="4000" dirty="0" smtClean="0"/>
              <a:t>社交网络上的计算传播学</a:t>
            </a:r>
            <a:endParaRPr kumimoji="1" lang="zh-CN" altLang="en-US" sz="4000" dirty="0"/>
          </a:p>
        </p:txBody>
      </p:sp>
      <p:sp>
        <p:nvSpPr>
          <p:cNvPr id="5" name="内容占位符 4"/>
          <p:cNvSpPr>
            <a:spLocks noGrp="1"/>
          </p:cNvSpPr>
          <p:nvPr>
            <p:ph idx="1"/>
          </p:nvPr>
        </p:nvSpPr>
        <p:spPr>
          <a:xfrm>
            <a:off x="457199" y="1200151"/>
            <a:ext cx="5252051" cy="3394472"/>
          </a:xfrm>
        </p:spPr>
        <p:txBody>
          <a:bodyPr/>
          <a:lstStyle/>
          <a:p>
            <a:r>
              <a:rPr lang="zh-CN" altLang="en-US" sz="1600" dirty="0">
                <a:solidFill>
                  <a:srgbClr val="660066"/>
                </a:solidFill>
              </a:rPr>
              <a:t>计算传播学是计算社会科学的重要分支，计算传播学的分析基础在于人类传播行为的可计算性，而人类传播行为本身的丰富性和复杂性为计算传播学研究提出了重要挑战</a:t>
            </a:r>
            <a:r>
              <a:rPr lang="zh-CN" altLang="en-US" sz="1600" dirty="0" smtClean="0">
                <a:solidFill>
                  <a:srgbClr val="660066"/>
                </a:solidFill>
              </a:rPr>
              <a:t>。</a:t>
            </a:r>
            <a:endParaRPr lang="en-US" altLang="zh-CN" sz="1600" dirty="0" smtClean="0">
              <a:solidFill>
                <a:srgbClr val="660066"/>
              </a:solidFill>
            </a:endParaRPr>
          </a:p>
          <a:p>
            <a:r>
              <a:rPr lang="en-US" altLang="zh-CN" sz="1600" dirty="0" smtClean="0">
                <a:solidFill>
                  <a:srgbClr val="3366FF"/>
                </a:solidFill>
              </a:rPr>
              <a:t>《</a:t>
            </a:r>
            <a:r>
              <a:rPr lang="zh-CN" altLang="en-US" sz="1600" dirty="0">
                <a:solidFill>
                  <a:srgbClr val="3366FF"/>
                </a:solidFill>
              </a:rPr>
              <a:t>社交网络上的计算传播学</a:t>
            </a:r>
            <a:r>
              <a:rPr lang="en-US" altLang="zh-CN" sz="1600" dirty="0">
                <a:solidFill>
                  <a:srgbClr val="3366FF"/>
                </a:solidFill>
              </a:rPr>
              <a:t>》</a:t>
            </a:r>
            <a:r>
              <a:rPr lang="zh-CN" altLang="en-US" sz="1600" dirty="0">
                <a:solidFill>
                  <a:srgbClr val="3366FF"/>
                </a:solidFill>
              </a:rPr>
              <a:t>着重分析了社交网络中影响传播行为的各种可计算因素，以网络科学为理论基础，以计算新闻学、计算广告学等为实践知识框架，</a:t>
            </a:r>
            <a:r>
              <a:rPr lang="en-US" altLang="zh-CN" sz="1600" dirty="0">
                <a:solidFill>
                  <a:srgbClr val="3366FF"/>
                </a:solidFill>
              </a:rPr>
              <a:t>《</a:t>
            </a:r>
            <a:r>
              <a:rPr lang="zh-CN" altLang="en-US" sz="1600" dirty="0">
                <a:solidFill>
                  <a:srgbClr val="3366FF"/>
                </a:solidFill>
              </a:rPr>
              <a:t>社交网络上的计算传播学</a:t>
            </a:r>
            <a:r>
              <a:rPr lang="en-US" altLang="zh-CN" sz="1600" dirty="0">
                <a:solidFill>
                  <a:srgbClr val="3366FF"/>
                </a:solidFill>
              </a:rPr>
              <a:t>》</a:t>
            </a:r>
            <a:r>
              <a:rPr lang="zh-CN" altLang="en-US" sz="1600" dirty="0">
                <a:solidFill>
                  <a:srgbClr val="3366FF"/>
                </a:solidFill>
              </a:rPr>
              <a:t>共</a:t>
            </a:r>
            <a:r>
              <a:rPr lang="en-US" altLang="zh-CN" sz="1600" dirty="0">
                <a:solidFill>
                  <a:srgbClr val="3366FF"/>
                </a:solidFill>
              </a:rPr>
              <a:t>11</a:t>
            </a:r>
            <a:r>
              <a:rPr lang="zh-CN" altLang="en-US" sz="1600" dirty="0">
                <a:solidFill>
                  <a:srgbClr val="3366FF"/>
                </a:solidFill>
              </a:rPr>
              <a:t>章</a:t>
            </a:r>
            <a:r>
              <a:rPr lang="zh-CN" altLang="en-US" sz="1600" dirty="0" smtClean="0">
                <a:solidFill>
                  <a:srgbClr val="3366FF"/>
                </a:solidFill>
              </a:rPr>
              <a:t>。</a:t>
            </a:r>
            <a:endParaRPr lang="en-US" altLang="zh-CN" sz="1600" dirty="0" smtClean="0">
              <a:solidFill>
                <a:srgbClr val="3366FF"/>
              </a:solidFill>
            </a:endParaRPr>
          </a:p>
          <a:p>
            <a:r>
              <a:rPr lang="zh-CN" altLang="en-US" sz="1600" dirty="0" smtClean="0">
                <a:solidFill>
                  <a:srgbClr val="77933C"/>
                </a:solidFill>
              </a:rPr>
              <a:t>第</a:t>
            </a:r>
            <a:r>
              <a:rPr lang="en-US" altLang="zh-CN" sz="1600" dirty="0" smtClean="0">
                <a:solidFill>
                  <a:srgbClr val="77933C"/>
                </a:solidFill>
              </a:rPr>
              <a:t>1</a:t>
            </a:r>
            <a:r>
              <a:rPr lang="zh-CN" altLang="en-US" sz="1600" dirty="0">
                <a:solidFill>
                  <a:srgbClr val="77933C"/>
                </a:solidFill>
              </a:rPr>
              <a:t>～</a:t>
            </a:r>
            <a:r>
              <a:rPr lang="en-US" altLang="zh-CN" sz="1600" dirty="0">
                <a:solidFill>
                  <a:srgbClr val="77933C"/>
                </a:solidFill>
              </a:rPr>
              <a:t>5</a:t>
            </a:r>
            <a:r>
              <a:rPr lang="zh-CN" altLang="en-US" sz="1600" dirty="0">
                <a:solidFill>
                  <a:srgbClr val="77933C"/>
                </a:solidFill>
              </a:rPr>
              <a:t>章分析了社交网络中信息传播的测量工具和影响传播的可计算因素；第</a:t>
            </a:r>
            <a:r>
              <a:rPr lang="en-US" altLang="zh-CN" sz="1600" dirty="0">
                <a:solidFill>
                  <a:srgbClr val="77933C"/>
                </a:solidFill>
              </a:rPr>
              <a:t>6</a:t>
            </a:r>
            <a:r>
              <a:rPr lang="zh-CN" altLang="en-US" sz="1600" dirty="0">
                <a:solidFill>
                  <a:srgbClr val="77933C"/>
                </a:solidFill>
              </a:rPr>
              <a:t>～</a:t>
            </a:r>
            <a:r>
              <a:rPr lang="en-US" altLang="zh-CN" sz="1600" dirty="0">
                <a:solidFill>
                  <a:srgbClr val="77933C"/>
                </a:solidFill>
              </a:rPr>
              <a:t>8</a:t>
            </a:r>
            <a:r>
              <a:rPr lang="zh-CN" altLang="en-US" sz="1600" dirty="0">
                <a:solidFill>
                  <a:srgbClr val="77933C"/>
                </a:solidFill>
              </a:rPr>
              <a:t>章主要侧重于介绍社交网络中计算传播学的相关应用；第</a:t>
            </a:r>
            <a:r>
              <a:rPr lang="en-US" altLang="zh-CN" sz="1600" dirty="0">
                <a:solidFill>
                  <a:srgbClr val="77933C"/>
                </a:solidFill>
              </a:rPr>
              <a:t>9</a:t>
            </a:r>
            <a:r>
              <a:rPr lang="zh-CN" altLang="en-US" sz="1600" dirty="0">
                <a:solidFill>
                  <a:srgbClr val="77933C"/>
                </a:solidFill>
              </a:rPr>
              <a:t>～</a:t>
            </a:r>
            <a:r>
              <a:rPr lang="en-US" altLang="zh-CN" sz="1600" dirty="0">
                <a:solidFill>
                  <a:srgbClr val="77933C"/>
                </a:solidFill>
              </a:rPr>
              <a:t>11</a:t>
            </a:r>
            <a:r>
              <a:rPr lang="zh-CN" altLang="en-US" sz="1600" dirty="0">
                <a:solidFill>
                  <a:srgbClr val="77933C"/>
                </a:solidFill>
              </a:rPr>
              <a:t>章介绍与社交网络上计算传播学相关的一些研究方法和数据处理手段。</a:t>
            </a:r>
          </a:p>
          <a:p>
            <a:endParaRPr kumimoji="1" lang="zh-CN" altLang="en-US" sz="1100" dirty="0"/>
          </a:p>
        </p:txBody>
      </p:sp>
      <p:pic>
        <p:nvPicPr>
          <p:cNvPr id="6" name="图片 5"/>
          <p:cNvPicPr>
            <a:picLocks noChangeAspect="1"/>
          </p:cNvPicPr>
          <p:nvPr/>
        </p:nvPicPr>
        <p:blipFill>
          <a:blip r:embed="rId3"/>
          <a:stretch>
            <a:fillRect/>
          </a:stretch>
        </p:blipFill>
        <p:spPr>
          <a:xfrm>
            <a:off x="5709250" y="1200151"/>
            <a:ext cx="3311785" cy="3315930"/>
          </a:xfrm>
          <a:prstGeom prst="rect">
            <a:avLst/>
          </a:prstGeom>
        </p:spPr>
      </p:pic>
    </p:spTree>
    <p:extLst>
      <p:ext uri="{BB962C8B-B14F-4D97-AF65-F5344CB8AC3E}">
        <p14:creationId xmlns:p14="http://schemas.microsoft.com/office/powerpoint/2010/main" val="3523143637"/>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en-US" altLang="zh-CN" sz="2000" dirty="0"/>
              <a:t>Given the transmission rate β, SI model can be described as</a:t>
            </a:r>
            <a:r>
              <a:rPr lang="en-US" altLang="zh-CN" sz="2000" dirty="0" smtClean="0"/>
              <a:t>:</a:t>
            </a:r>
            <a:endParaRPr lang="en-US" altLang="zh-CN" sz="2000" dirty="0"/>
          </a:p>
          <a:p>
            <a:pPr lvl="1"/>
            <a:r>
              <a:rPr lang="en-US" altLang="zh-CN" sz="1600" dirty="0"/>
              <a:t>    </a:t>
            </a:r>
            <a:r>
              <a:rPr lang="en-US" altLang="zh-CN" sz="1600" dirty="0" err="1"/>
              <a:t>dS</a:t>
            </a:r>
            <a:r>
              <a:rPr lang="en-US" altLang="zh-CN" sz="1600" dirty="0"/>
              <a:t>/</a:t>
            </a:r>
            <a:r>
              <a:rPr lang="en-US" altLang="zh-CN" sz="1600" dirty="0" err="1"/>
              <a:t>dt</a:t>
            </a:r>
            <a:r>
              <a:rPr lang="en-US" altLang="zh-CN" sz="1600" dirty="0"/>
              <a:t>=−βSI</a:t>
            </a:r>
          </a:p>
          <a:p>
            <a:pPr lvl="1"/>
            <a:r>
              <a:rPr lang="en-US" altLang="zh-CN" sz="1600" dirty="0"/>
              <a:t>    </a:t>
            </a:r>
            <a:r>
              <a:rPr lang="en-US" altLang="zh-CN" sz="1600" dirty="0" err="1"/>
              <a:t>dI</a:t>
            </a:r>
            <a:r>
              <a:rPr lang="en-US" altLang="zh-CN" sz="1600" dirty="0"/>
              <a:t>/</a:t>
            </a:r>
            <a:r>
              <a:rPr lang="en-US" altLang="zh-CN" sz="1600" dirty="0" err="1"/>
              <a:t>dt</a:t>
            </a:r>
            <a:r>
              <a:rPr lang="en-US" altLang="zh-CN" sz="1600" dirty="0"/>
              <a:t>=βSI</a:t>
            </a:r>
          </a:p>
          <a:p>
            <a:r>
              <a:rPr lang="en-US" altLang="zh-CN" sz="2000" dirty="0"/>
              <a:t>Note that I + S = 1, the equation </a:t>
            </a:r>
            <a:r>
              <a:rPr lang="en-US" altLang="zh-CN" sz="2000" dirty="0" err="1"/>
              <a:t>dI</a:t>
            </a:r>
            <a:r>
              <a:rPr lang="en-US" altLang="zh-CN" sz="2000" dirty="0"/>
              <a:t>/</a:t>
            </a:r>
            <a:r>
              <a:rPr lang="en-US" altLang="zh-CN" sz="2000" dirty="0" err="1"/>
              <a:t>dt</a:t>
            </a:r>
            <a:r>
              <a:rPr lang="en-US" altLang="zh-CN" sz="2000" dirty="0"/>
              <a:t>=βSI can be simplified as</a:t>
            </a:r>
            <a:r>
              <a:rPr lang="en-US" altLang="zh-CN" sz="2000" dirty="0" smtClean="0"/>
              <a:t>:</a:t>
            </a:r>
            <a:endParaRPr lang="en-US" altLang="zh-CN" sz="2000" dirty="0"/>
          </a:p>
          <a:p>
            <a:pPr lvl="1"/>
            <a:r>
              <a:rPr lang="en-US" altLang="zh-CN" sz="1600" dirty="0"/>
              <a:t>    </a:t>
            </a:r>
            <a:r>
              <a:rPr lang="en-US" altLang="zh-CN" sz="1600" dirty="0" err="1"/>
              <a:t>dI</a:t>
            </a:r>
            <a:r>
              <a:rPr lang="en-US" altLang="zh-CN" sz="1600" dirty="0"/>
              <a:t>/</a:t>
            </a:r>
            <a:r>
              <a:rPr lang="en-US" altLang="zh-CN" sz="1600" dirty="0" err="1"/>
              <a:t>dt</a:t>
            </a:r>
            <a:r>
              <a:rPr lang="en-US" altLang="zh-CN" sz="1600" dirty="0"/>
              <a:t>=βI(1−I)</a:t>
            </a:r>
            <a:endParaRPr lang="zh-CN" altLang="en-US" sz="1600" dirty="0"/>
          </a:p>
          <a:p>
            <a:endParaRPr kumimoji="1" lang="zh-CN" altLang="en-US" sz="2000" dirty="0"/>
          </a:p>
        </p:txBody>
      </p:sp>
      <p:sp>
        <p:nvSpPr>
          <p:cNvPr id="3" name="标题 2"/>
          <p:cNvSpPr>
            <a:spLocks noGrp="1"/>
          </p:cNvSpPr>
          <p:nvPr>
            <p:ph type="title"/>
          </p:nvPr>
        </p:nvSpPr>
        <p:spPr/>
        <p:txBody>
          <a:bodyPr/>
          <a:lstStyle/>
          <a:p>
            <a:r>
              <a:rPr lang="en-US" altLang="zh-CN" dirty="0"/>
              <a:t>SI model</a:t>
            </a:r>
            <a:r>
              <a:rPr lang="zh-CN" altLang="en-US" dirty="0"/>
              <a:t/>
            </a:r>
            <a:br>
              <a:rPr lang="zh-CN" altLang="en-US" dirty="0"/>
            </a:br>
            <a:endParaRPr kumimoji="1" lang="zh-CN" altLang="en-US" dirty="0"/>
          </a:p>
        </p:txBody>
      </p:sp>
      <p:pic>
        <p:nvPicPr>
          <p:cNvPr id="5" name="内容占位符 3" descr="ring.gif"/>
          <p:cNvPicPr>
            <a:picLocks noChangeAspect="1"/>
          </p:cNvPicPr>
          <p:nvPr/>
        </p:nvPicPr>
        <p:blipFill>
          <a:blip r:embed="rId3">
            <a:extLst>
              <a:ext uri="{28A0092B-C50C-407E-A947-70E740481C1C}">
                <a14:useLocalDpi xmlns:a14="http://schemas.microsoft.com/office/drawing/2010/main" val="0"/>
              </a:ext>
            </a:extLst>
          </a:blip>
          <a:srcRect l="-71221" r="-71221"/>
          <a:stretch>
            <a:fillRect/>
          </a:stretch>
        </p:blipFill>
        <p:spPr>
          <a:xfrm>
            <a:off x="1665990" y="2864762"/>
            <a:ext cx="5253955" cy="2167104"/>
          </a:xfrm>
          <a:prstGeom prst="rect">
            <a:avLst/>
          </a:prstGeom>
        </p:spPr>
      </p:pic>
    </p:spTree>
    <p:extLst>
      <p:ext uri="{BB962C8B-B14F-4D97-AF65-F5344CB8AC3E}">
        <p14:creationId xmlns:p14="http://schemas.microsoft.com/office/powerpoint/2010/main" val="282660434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dirty="0" smtClean="0"/>
              <a:t>动力学模型</a:t>
            </a:r>
            <a:endParaRPr kumimoji="1" lang="zh-CN" altLang="en-US" dirty="0"/>
          </a:p>
        </p:txBody>
      </p:sp>
      <p:sp>
        <p:nvSpPr>
          <p:cNvPr id="5" name="内容占位符 4"/>
          <p:cNvSpPr>
            <a:spLocks noGrp="1"/>
          </p:cNvSpPr>
          <p:nvPr>
            <p:ph idx="1"/>
          </p:nvPr>
        </p:nvSpPr>
        <p:spPr>
          <a:xfrm>
            <a:off x="457200" y="1200151"/>
            <a:ext cx="4243139" cy="3309869"/>
          </a:xfrm>
        </p:spPr>
        <p:txBody>
          <a:bodyPr/>
          <a:lstStyle/>
          <a:p>
            <a:r>
              <a:rPr kumimoji="1" lang="zh-CN" altLang="en-US" sz="2000" dirty="0" smtClean="0"/>
              <a:t>让节点可以恢复</a:t>
            </a:r>
            <a:r>
              <a:rPr kumimoji="1" lang="en-US" altLang="zh-CN" sz="2000" dirty="0" smtClean="0"/>
              <a:t>Recovered</a:t>
            </a:r>
            <a:r>
              <a:rPr kumimoji="1" lang="zh-CN" altLang="en-US" sz="2000" dirty="0" smtClean="0"/>
              <a:t>，</a:t>
            </a:r>
            <a:r>
              <a:rPr kumimoji="1" lang="en-US" altLang="zh-CN" sz="2000" dirty="0" smtClean="0"/>
              <a:t> R</a:t>
            </a:r>
          </a:p>
          <a:p>
            <a:pPr lvl="1"/>
            <a:r>
              <a:rPr kumimoji="1" lang="en-US" altLang="zh-CN" sz="1800" dirty="0" smtClean="0"/>
              <a:t>SIR</a:t>
            </a:r>
          </a:p>
          <a:p>
            <a:r>
              <a:rPr kumimoji="1" lang="zh-CN" altLang="en-US" sz="2000" dirty="0" smtClean="0"/>
              <a:t>让节点可以被反复感染</a:t>
            </a:r>
            <a:endParaRPr kumimoji="1" lang="en-US" altLang="zh-CN" sz="2000" dirty="0" smtClean="0"/>
          </a:p>
          <a:p>
            <a:pPr lvl="1"/>
            <a:r>
              <a:rPr kumimoji="1" lang="en-US" altLang="zh-CN" sz="1800" dirty="0" smtClean="0"/>
              <a:t>SIS</a:t>
            </a:r>
          </a:p>
          <a:p>
            <a:r>
              <a:rPr kumimoji="1" lang="zh-CN" altLang="en-US" sz="2000" dirty="0" smtClean="0"/>
              <a:t>更多扩展</a:t>
            </a:r>
            <a:endParaRPr kumimoji="1" lang="en-US" altLang="zh-CN" sz="2000" dirty="0" smtClean="0"/>
          </a:p>
          <a:p>
            <a:pPr lvl="1"/>
            <a:r>
              <a:rPr kumimoji="1" lang="zh-CN" altLang="en-US" sz="1800" dirty="0" smtClean="0"/>
              <a:t>基于网络门槛而被感染</a:t>
            </a:r>
            <a:endParaRPr kumimoji="1" lang="zh-CN" altLang="en-US" sz="1800" dirty="0"/>
          </a:p>
        </p:txBody>
      </p:sp>
      <p:sp>
        <p:nvSpPr>
          <p:cNvPr id="10" name="矩形 9"/>
          <p:cNvSpPr/>
          <p:nvPr/>
        </p:nvSpPr>
        <p:spPr>
          <a:xfrm>
            <a:off x="4432162" y="4216133"/>
            <a:ext cx="4572000" cy="461665"/>
          </a:xfrm>
          <a:prstGeom prst="rect">
            <a:avLst/>
          </a:prstGeom>
        </p:spPr>
        <p:txBody>
          <a:bodyPr>
            <a:spAutoFit/>
          </a:bodyPr>
          <a:lstStyle/>
          <a:p>
            <a:r>
              <a:rPr lang="en-US" altLang="zh-CN" baseline="30000" dirty="0">
                <a:solidFill>
                  <a:srgbClr val="77933C"/>
                </a:solidFill>
              </a:rPr>
              <a:t>Pastor-</a:t>
            </a:r>
            <a:r>
              <a:rPr lang="en-US" altLang="zh-CN" baseline="30000" dirty="0" err="1">
                <a:solidFill>
                  <a:srgbClr val="77933C"/>
                </a:solidFill>
              </a:rPr>
              <a:t>Satorras</a:t>
            </a:r>
            <a:r>
              <a:rPr lang="en-US" altLang="zh-CN" baseline="30000" dirty="0">
                <a:solidFill>
                  <a:srgbClr val="77933C"/>
                </a:solidFill>
              </a:rPr>
              <a:t>, R., &amp; </a:t>
            </a:r>
            <a:r>
              <a:rPr lang="en-US" altLang="zh-CN" baseline="30000" dirty="0" err="1">
                <a:solidFill>
                  <a:srgbClr val="77933C"/>
                </a:solidFill>
              </a:rPr>
              <a:t>Vespignani</a:t>
            </a:r>
            <a:r>
              <a:rPr lang="en-US" altLang="zh-CN" baseline="30000" dirty="0">
                <a:solidFill>
                  <a:srgbClr val="77933C"/>
                </a:solidFill>
              </a:rPr>
              <a:t>, A. (2001). Epidemic spreading in scale-free networks</a:t>
            </a:r>
            <a:r>
              <a:rPr lang="en-US" altLang="zh-CN" baseline="30000" dirty="0" smtClean="0">
                <a:solidFill>
                  <a:srgbClr val="77933C"/>
                </a:solidFill>
              </a:rPr>
              <a:t>.</a:t>
            </a:r>
            <a:r>
              <a:rPr lang="zh-CN" altLang="en-US" baseline="30000" dirty="0" smtClean="0">
                <a:solidFill>
                  <a:srgbClr val="77933C"/>
                </a:solidFill>
              </a:rPr>
              <a:t> </a:t>
            </a:r>
            <a:r>
              <a:rPr lang="en-US" altLang="zh-CN" baseline="30000" dirty="0" smtClean="0">
                <a:solidFill>
                  <a:srgbClr val="77933C"/>
                </a:solidFill>
              </a:rPr>
              <a:t>PRE</a:t>
            </a:r>
            <a:endParaRPr lang="zh-CN" altLang="en-US" dirty="0">
              <a:solidFill>
                <a:srgbClr val="77933C"/>
              </a:solidFill>
            </a:endParaRPr>
          </a:p>
        </p:txBody>
      </p:sp>
      <p:sp>
        <p:nvSpPr>
          <p:cNvPr id="11" name="矩形 10"/>
          <p:cNvSpPr/>
          <p:nvPr/>
        </p:nvSpPr>
        <p:spPr>
          <a:xfrm>
            <a:off x="4572000" y="1107589"/>
            <a:ext cx="4572000" cy="3108544"/>
          </a:xfrm>
          <a:prstGeom prst="rect">
            <a:avLst/>
          </a:prstGeom>
        </p:spPr>
        <p:txBody>
          <a:bodyPr>
            <a:spAutoFit/>
          </a:bodyPr>
          <a:lstStyle/>
          <a:p>
            <a:r>
              <a:rPr lang="en-US" altLang="zh-CN" sz="1400" dirty="0"/>
              <a:t>The Internet has a very complex connectivity recently modeled by the class of scale-free networks.</a:t>
            </a:r>
          </a:p>
          <a:p>
            <a:r>
              <a:rPr lang="en-US" altLang="zh-CN" sz="1400" dirty="0"/>
              <a:t>This feature, which appears to be very efficient for a communications network, favors at the same time the</a:t>
            </a:r>
          </a:p>
          <a:p>
            <a:r>
              <a:rPr lang="en-US" altLang="zh-CN" sz="1400" dirty="0"/>
              <a:t>spreading of computer viruses. We analyze real data from computer virus infections and find the average</a:t>
            </a:r>
          </a:p>
          <a:p>
            <a:r>
              <a:rPr lang="en-US" altLang="zh-CN" sz="1400" dirty="0"/>
              <a:t>lifetime and persistence of viral strains on the Internet. </a:t>
            </a:r>
            <a:r>
              <a:rPr lang="en-US" altLang="zh-CN" sz="1400" dirty="0">
                <a:solidFill>
                  <a:srgbClr val="77933C"/>
                </a:solidFill>
              </a:rPr>
              <a:t>We define a dynamical model for the spreading</a:t>
            </a:r>
          </a:p>
          <a:p>
            <a:r>
              <a:rPr lang="en-US" altLang="zh-CN" sz="1400" dirty="0">
                <a:solidFill>
                  <a:srgbClr val="77933C"/>
                </a:solidFill>
              </a:rPr>
              <a:t>of infections on scale-free networks, finding the absence of an epidemic threshold and its associated</a:t>
            </a:r>
          </a:p>
          <a:p>
            <a:r>
              <a:rPr lang="en-US" altLang="zh-CN" sz="1400" dirty="0">
                <a:solidFill>
                  <a:srgbClr val="77933C"/>
                </a:solidFill>
              </a:rPr>
              <a:t>critical behavior.</a:t>
            </a:r>
            <a:r>
              <a:rPr lang="en-US" altLang="zh-CN" sz="1400" dirty="0"/>
              <a:t> This new epidemiological framework rationalizes data of computer viruses and could</a:t>
            </a:r>
          </a:p>
          <a:p>
            <a:r>
              <a:rPr lang="en-US" altLang="zh-CN" sz="1400" dirty="0"/>
              <a:t>help in the understanding of other spreading phenomena on communication and social networks.</a:t>
            </a:r>
            <a:endParaRPr lang="zh-CN" altLang="en-US" sz="1400" dirty="0"/>
          </a:p>
        </p:txBody>
      </p:sp>
    </p:spTree>
    <p:extLst>
      <p:ext uri="{BB962C8B-B14F-4D97-AF65-F5344CB8AC3E}">
        <p14:creationId xmlns:p14="http://schemas.microsoft.com/office/powerpoint/2010/main" val="282660434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200151"/>
            <a:ext cx="3426083" cy="3394472"/>
          </a:xfrm>
        </p:spPr>
        <p:txBody>
          <a:bodyPr/>
          <a:lstStyle/>
          <a:p>
            <a:r>
              <a:rPr lang="zh-CN" altLang="zh-CN" sz="1800" dirty="0" smtClean="0"/>
              <a:t>最为基础</a:t>
            </a:r>
            <a:r>
              <a:rPr lang="zh-CN" altLang="zh-CN" sz="1800" dirty="0"/>
              <a:t>的是统计扩散规模</a:t>
            </a:r>
            <a:r>
              <a:rPr lang="en-US" altLang="zh-CN" sz="1800" dirty="0"/>
              <a:t>S</a:t>
            </a:r>
            <a:r>
              <a:rPr lang="zh-CN" altLang="zh-CN" sz="1800" dirty="0"/>
              <a:t>模随着时间</a:t>
            </a:r>
            <a:r>
              <a:rPr lang="en-US" altLang="zh-CN" sz="1800" dirty="0"/>
              <a:t>t</a:t>
            </a:r>
            <a:r>
              <a:rPr lang="zh-CN" altLang="zh-CN" sz="1800" dirty="0"/>
              <a:t>变化的曲线</a:t>
            </a:r>
            <a:r>
              <a:rPr lang="zh-CN" altLang="zh-CN" sz="1800" dirty="0" smtClean="0"/>
              <a:t>。</a:t>
            </a:r>
            <a:endParaRPr lang="en-US" altLang="zh-CN" sz="1800" dirty="0" smtClean="0"/>
          </a:p>
          <a:p>
            <a:r>
              <a:rPr lang="zh-CN" altLang="zh-CN" sz="1800" dirty="0" smtClean="0"/>
              <a:t>以往关于创</a:t>
            </a:r>
            <a:r>
              <a:rPr lang="zh-CN" altLang="zh-CN" sz="1800" dirty="0"/>
              <a:t>新的扩散的研究表明</a:t>
            </a:r>
            <a:r>
              <a:rPr lang="en-US" altLang="zh-CN" sz="1800" dirty="0"/>
              <a:t>S</a:t>
            </a:r>
            <a:r>
              <a:rPr lang="zh-CN" altLang="zh-CN" sz="1800" dirty="0"/>
              <a:t>形曲线非常典型。</a:t>
            </a:r>
            <a:r>
              <a:rPr lang="en-US" altLang="zh-CN" sz="1800" dirty="0"/>
              <a:t>S</a:t>
            </a:r>
            <a:r>
              <a:rPr lang="zh-CN" altLang="zh-CN" sz="1800" dirty="0"/>
              <a:t>形累积增长曲线所对应的是钟形的净增长曲线</a:t>
            </a:r>
            <a:r>
              <a:rPr lang="zh-CN" altLang="zh-CN" sz="1800" dirty="0" smtClean="0"/>
              <a:t>。</a:t>
            </a:r>
            <a:endParaRPr lang="en-US" altLang="zh-CN" sz="1800" dirty="0" smtClean="0"/>
          </a:p>
          <a:p>
            <a:r>
              <a:rPr lang="zh-CN" altLang="zh-CN" sz="1800" dirty="0" smtClean="0"/>
              <a:t>根据创新扩散理论</a:t>
            </a:r>
            <a:r>
              <a:rPr lang="zh-CN" altLang="zh-CN" sz="1800" dirty="0"/>
              <a:t>，</a:t>
            </a:r>
            <a:r>
              <a:rPr lang="en-US" altLang="zh-CN" sz="1800" dirty="0"/>
              <a:t>S</a:t>
            </a:r>
            <a:r>
              <a:rPr lang="zh-CN" altLang="zh-CN" sz="1800" dirty="0"/>
              <a:t>形曲线对应了创新者、早期采纳者、早期追随者、晚期追随者和落后者五种类型采纳者。</a:t>
            </a:r>
            <a:endParaRPr lang="en-US" altLang="zh-CN" sz="1800" dirty="0"/>
          </a:p>
          <a:p>
            <a:endParaRPr kumimoji="1" lang="zh-CN" altLang="en-US" sz="1800" dirty="0"/>
          </a:p>
        </p:txBody>
      </p:sp>
      <p:sp>
        <p:nvSpPr>
          <p:cNvPr id="3" name="标题 2"/>
          <p:cNvSpPr>
            <a:spLocks noGrp="1"/>
          </p:cNvSpPr>
          <p:nvPr>
            <p:ph type="title"/>
          </p:nvPr>
        </p:nvSpPr>
        <p:spPr/>
        <p:txBody>
          <a:bodyPr/>
          <a:lstStyle/>
          <a:p>
            <a:r>
              <a:rPr lang="en-US" altLang="zh-CN" b="1" dirty="0" smtClean="0"/>
              <a:t>2.5</a:t>
            </a:r>
            <a:r>
              <a:rPr lang="zh-CN" altLang="en-US" b="1" dirty="0" smtClean="0"/>
              <a:t> </a:t>
            </a:r>
            <a:r>
              <a:rPr lang="zh-CN" altLang="zh-CN" b="1" dirty="0" smtClean="0"/>
              <a:t>扩散时间</a:t>
            </a:r>
            <a:r>
              <a:rPr lang="en-US" altLang="zh-CN" b="1" dirty="0"/>
              <a:t/>
            </a:r>
            <a:br>
              <a:rPr lang="en-US" altLang="zh-CN" b="1" dirty="0"/>
            </a:br>
            <a:endParaRPr kumimoji="1" lang="zh-CN" altLang="en-US" dirty="0"/>
          </a:p>
        </p:txBody>
      </p:sp>
      <p:pic>
        <p:nvPicPr>
          <p:cNvPr id="4" name="Picture 56"/>
          <p:cNvPicPr/>
          <p:nvPr/>
        </p:nvPicPr>
        <p:blipFill>
          <a:blip r:embed="rId4"/>
          <a:srcRect/>
          <a:stretch>
            <a:fillRect/>
          </a:stretch>
        </p:blipFill>
        <p:spPr bwMode="auto">
          <a:xfrm>
            <a:off x="4156283" y="1388306"/>
            <a:ext cx="4700905" cy="2841625"/>
          </a:xfrm>
          <a:prstGeom prst="rect">
            <a:avLst/>
          </a:prstGeom>
          <a:noFill/>
          <a:ln w="9525">
            <a:noFill/>
            <a:miter lim="800000"/>
            <a:headEnd/>
            <a:tailEnd/>
          </a:ln>
        </p:spPr>
      </p:pic>
      <p:sp>
        <p:nvSpPr>
          <p:cNvPr id="5" name="矩形 4"/>
          <p:cNvSpPr/>
          <p:nvPr/>
        </p:nvSpPr>
        <p:spPr>
          <a:xfrm>
            <a:off x="5027441" y="4409957"/>
            <a:ext cx="3801041" cy="369332"/>
          </a:xfrm>
          <a:prstGeom prst="rect">
            <a:avLst/>
          </a:prstGeom>
        </p:spPr>
        <p:txBody>
          <a:bodyPr wrap="none">
            <a:spAutoFit/>
          </a:bodyPr>
          <a:lstStyle/>
          <a:p>
            <a:r>
              <a:rPr lang="zh-CN" altLang="zh-CN" dirty="0"/>
              <a:t>图</a:t>
            </a:r>
            <a:r>
              <a:rPr lang="en-US" altLang="zh-CN" dirty="0"/>
              <a:t>2‑</a:t>
            </a:r>
            <a:r>
              <a:rPr lang="en-US" altLang="zh-CN" dirty="0" smtClean="0"/>
              <a:t>8Flickr</a:t>
            </a:r>
            <a:r>
              <a:rPr lang="zh-CN" altLang="zh-CN" dirty="0" smtClean="0"/>
              <a:t>照片</a:t>
            </a:r>
            <a:r>
              <a:rPr lang="zh-CN" altLang="zh-CN" dirty="0"/>
              <a:t>流行度的增长趋势</a:t>
            </a:r>
            <a:endParaRPr lang="en-US" altLang="zh-CN" dirty="0"/>
          </a:p>
        </p:txBody>
      </p:sp>
    </p:spTree>
    <p:extLst>
      <p:ext uri="{BB962C8B-B14F-4D97-AF65-F5344CB8AC3E}">
        <p14:creationId xmlns:p14="http://schemas.microsoft.com/office/powerpoint/2010/main" val="282660434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5" name="噢"/>
          </p:stSnd>
        </p:sndAc>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1600" dirty="0"/>
              <a:t>为了传播信息，如在社会媒体平台上转发消息或新闻，一般需要三个连续的过程</a:t>
            </a:r>
            <a:r>
              <a:rPr lang="en-US" altLang="zh-CN" sz="1600" baseline="30000" dirty="0"/>
              <a:t>[11]</a:t>
            </a:r>
            <a:r>
              <a:rPr lang="zh-CN" altLang="zh-CN" sz="1600" dirty="0"/>
              <a:t>。</a:t>
            </a:r>
            <a:endParaRPr lang="en-US" altLang="zh-CN" sz="1600" dirty="0"/>
          </a:p>
          <a:p>
            <a:r>
              <a:rPr lang="zh-CN" altLang="zh-CN" sz="1600" dirty="0"/>
              <a:t>第一，当微博或消息被某位用户发出后，信息被处理并被送到收信用户的收件箱，这个过程需要时间设为</a:t>
            </a:r>
            <a:r>
              <a:rPr lang="en-US" altLang="zh-CN" sz="1600" dirty="0" err="1"/>
              <a:t>D</a:t>
            </a:r>
            <a:r>
              <a:rPr lang="en-US" altLang="zh-CN" sz="1600" baseline="-25000" dirty="0" err="1"/>
              <a:t>n</a:t>
            </a:r>
            <a:r>
              <a:rPr lang="zh-CN" altLang="zh-CN" sz="1600" dirty="0"/>
              <a:t>，称之为网络传播时间</a:t>
            </a:r>
            <a:r>
              <a:rPr lang="en-US" altLang="zh-CN" sz="1600" dirty="0"/>
              <a:t>(Network Propagation Time)</a:t>
            </a:r>
            <a:r>
              <a:rPr lang="zh-CN" altLang="zh-CN" sz="1600" dirty="0"/>
              <a:t>。</a:t>
            </a:r>
            <a:endParaRPr lang="en-US" altLang="zh-CN" sz="1600" dirty="0"/>
          </a:p>
          <a:p>
            <a:r>
              <a:rPr lang="zh-CN" altLang="zh-CN" sz="1600" dirty="0"/>
              <a:t>第二，用户注意到了该消息，比如通过登陆该社会媒体平台。从送达消息到观察到该消息的时间间隔设为</a:t>
            </a:r>
            <a:r>
              <a:rPr lang="en-US" altLang="zh-CN" sz="1600" dirty="0"/>
              <a:t>D</a:t>
            </a:r>
            <a:r>
              <a:rPr lang="en-US" altLang="zh-CN" sz="1600" baseline="-25000" dirty="0"/>
              <a:t>o</a:t>
            </a:r>
            <a:r>
              <a:rPr lang="zh-CN" altLang="zh-CN" sz="1600" dirty="0"/>
              <a:t>，称为观察时间</a:t>
            </a:r>
            <a:r>
              <a:rPr lang="en-US" altLang="zh-CN" sz="1600" dirty="0"/>
              <a:t>(Observation Time)</a:t>
            </a:r>
            <a:r>
              <a:rPr lang="zh-CN" altLang="zh-CN" sz="1600" dirty="0"/>
              <a:t>。</a:t>
            </a:r>
            <a:endParaRPr lang="en-US" altLang="zh-CN" sz="1600" dirty="0"/>
          </a:p>
          <a:p>
            <a:r>
              <a:rPr lang="zh-CN" altLang="zh-CN" sz="1600" dirty="0"/>
              <a:t>第三，用户决定传播该消息，转发给他们的好友或粉丝，观察到消息到传递消息之间的时间间隔为反应时间（</a:t>
            </a:r>
            <a:r>
              <a:rPr lang="en-US" altLang="zh-CN" sz="1600" dirty="0"/>
              <a:t>Reaction Time</a:t>
            </a:r>
            <a:r>
              <a:rPr lang="zh-CN" altLang="zh-CN" sz="1600" dirty="0"/>
              <a:t>），设为</a:t>
            </a:r>
            <a:r>
              <a:rPr lang="en-US" altLang="zh-CN" sz="1600" dirty="0" err="1"/>
              <a:t>D</a:t>
            </a:r>
            <a:r>
              <a:rPr lang="en-US" altLang="zh-CN" sz="1600" baseline="-25000" dirty="0" err="1"/>
              <a:t>r</a:t>
            </a:r>
            <a:r>
              <a:rPr lang="zh-CN" altLang="zh-CN" sz="1600" dirty="0"/>
              <a:t>。</a:t>
            </a:r>
            <a:endParaRPr lang="en-US" altLang="zh-CN" sz="1600" dirty="0"/>
          </a:p>
          <a:p>
            <a:r>
              <a:rPr lang="zh-CN" altLang="zh-CN" sz="1600" dirty="0"/>
              <a:t>人与人之间信息的总的转发时间</a:t>
            </a:r>
            <a:r>
              <a:rPr lang="en-US" altLang="zh-CN" sz="1600" dirty="0"/>
              <a:t>(spreading time, T)</a:t>
            </a:r>
            <a:r>
              <a:rPr lang="zh-CN" altLang="zh-CN" sz="1600" dirty="0"/>
              <a:t>，即信息从发出到被转发之间的时间间隔，是上面三个时间之和，</a:t>
            </a:r>
            <a:r>
              <a:rPr lang="zh-CN" altLang="zh-CN" sz="1600" dirty="0" smtClean="0"/>
              <a:t>即</a:t>
            </a:r>
            <a:r>
              <a:rPr lang="en-US" altLang="zh-CN" sz="1600" dirty="0"/>
              <a:t>	 </a:t>
            </a:r>
            <a:endParaRPr kumimoji="1" lang="zh-CN" altLang="en-US" sz="1600" dirty="0"/>
          </a:p>
        </p:txBody>
      </p:sp>
      <p:sp>
        <p:nvSpPr>
          <p:cNvPr id="3" name="标题 2"/>
          <p:cNvSpPr>
            <a:spLocks noGrp="1"/>
          </p:cNvSpPr>
          <p:nvPr>
            <p:ph type="title"/>
          </p:nvPr>
        </p:nvSpPr>
        <p:spPr/>
        <p:txBody>
          <a:bodyPr/>
          <a:lstStyle/>
          <a:p>
            <a:r>
              <a:rPr kumimoji="1" lang="zh-CN" altLang="en-US" dirty="0" smtClean="0"/>
              <a:t>传播时间、观察时间、反应时间</a:t>
            </a:r>
            <a:endParaRPr kumimoji="1" lang="zh-CN" altLang="en-US" dirty="0"/>
          </a:p>
        </p:txBody>
      </p:sp>
      <p:graphicFrame>
        <p:nvGraphicFramePr>
          <p:cNvPr id="4" name="对象 3"/>
          <p:cNvGraphicFramePr>
            <a:graphicFrameLocks noChangeAspect="1"/>
          </p:cNvGraphicFramePr>
          <p:nvPr>
            <p:extLst>
              <p:ext uri="{D42A27DB-BD31-4B8C-83A1-F6EECF244321}">
                <p14:modId xmlns:p14="http://schemas.microsoft.com/office/powerpoint/2010/main" val="538612262"/>
              </p:ext>
            </p:extLst>
          </p:nvPr>
        </p:nvGraphicFramePr>
        <p:xfrm>
          <a:off x="1545256" y="4030438"/>
          <a:ext cx="2419171" cy="507727"/>
        </p:xfrm>
        <a:graphic>
          <a:graphicData uri="http://schemas.openxmlformats.org/presentationml/2006/ole">
            <mc:AlternateContent xmlns:mc="http://schemas.openxmlformats.org/markup-compatibility/2006">
              <mc:Choice xmlns:v="urn:schemas-microsoft-com:vml" Requires="v">
                <p:oleObj spid="_x0000_s2078" name="公式" r:id="rId4" imgW="1028700" imgH="215900" progId="Equation.3">
                  <p:embed/>
                </p:oleObj>
              </mc:Choice>
              <mc:Fallback>
                <p:oleObj name="公式" r:id="rId4" imgW="1028700" imgH="215900" progId="Equation.3">
                  <p:embed/>
                  <p:pic>
                    <p:nvPicPr>
                      <p:cNvPr id="0" name=""/>
                      <p:cNvPicPr/>
                      <p:nvPr/>
                    </p:nvPicPr>
                    <p:blipFill>
                      <a:blip r:embed="rId5"/>
                      <a:stretch>
                        <a:fillRect/>
                      </a:stretch>
                    </p:blipFill>
                    <p:spPr>
                      <a:xfrm>
                        <a:off x="1545256" y="4030438"/>
                        <a:ext cx="2419171" cy="507727"/>
                      </a:xfrm>
                      <a:prstGeom prst="rect">
                        <a:avLst/>
                      </a:prstGeom>
                    </p:spPr>
                  </p:pic>
                </p:oleObj>
              </mc:Fallback>
            </mc:AlternateContent>
          </a:graphicData>
        </a:graphic>
      </p:graphicFrame>
      <p:pic>
        <p:nvPicPr>
          <p:cNvPr id="5" name="图片 4"/>
          <p:cNvPicPr>
            <a:picLocks noChangeAspect="1"/>
          </p:cNvPicPr>
          <p:nvPr/>
        </p:nvPicPr>
        <p:blipFill>
          <a:blip r:embed="rId6"/>
          <a:stretch>
            <a:fillRect/>
          </a:stretch>
        </p:blipFill>
        <p:spPr>
          <a:xfrm>
            <a:off x="4248677" y="3413260"/>
            <a:ext cx="3870091" cy="1234355"/>
          </a:xfrm>
          <a:prstGeom prst="rect">
            <a:avLst/>
          </a:prstGeom>
        </p:spPr>
      </p:pic>
    </p:spTree>
    <p:extLst>
      <p:ext uri="{BB962C8B-B14F-4D97-AF65-F5344CB8AC3E}">
        <p14:creationId xmlns:p14="http://schemas.microsoft.com/office/powerpoint/2010/main" val="282660434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7" name="噢"/>
          </p:stSnd>
        </p:sndAc>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endParaRPr lang="zh-CN" altLang="en-US" dirty="0"/>
          </a:p>
          <a:p>
            <a:endParaRPr kumimoji="1" lang="zh-CN" altLang="en-US" dirty="0"/>
          </a:p>
        </p:txBody>
      </p:sp>
      <p:sp>
        <p:nvSpPr>
          <p:cNvPr id="3" name="标题 2"/>
          <p:cNvSpPr>
            <a:spLocks noGrp="1"/>
          </p:cNvSpPr>
          <p:nvPr>
            <p:ph type="title"/>
          </p:nvPr>
        </p:nvSpPr>
        <p:spPr/>
        <p:txBody>
          <a:bodyPr/>
          <a:lstStyle/>
          <a:p>
            <a:r>
              <a:rPr lang="en-US" altLang="zh-CN" dirty="0"/>
              <a:t>Twitter</a:t>
            </a:r>
            <a:r>
              <a:rPr lang="zh-CN" altLang="zh-CN" dirty="0"/>
              <a:t>和</a:t>
            </a:r>
            <a:r>
              <a:rPr lang="en-US" altLang="zh-CN" dirty="0" err="1"/>
              <a:t>Digg</a:t>
            </a:r>
            <a:r>
              <a:rPr lang="zh-CN" altLang="zh-CN" dirty="0"/>
              <a:t>中的传播时间分布</a:t>
            </a:r>
            <a:r>
              <a:rPr lang="en-US" altLang="zh-CN" dirty="0"/>
              <a:t/>
            </a:r>
            <a:br>
              <a:rPr lang="en-US" altLang="zh-CN" dirty="0"/>
            </a:br>
            <a:endParaRPr kumimoji="1" lang="zh-CN" altLang="en-US" dirty="0"/>
          </a:p>
        </p:txBody>
      </p:sp>
      <p:sp>
        <p:nvSpPr>
          <p:cNvPr id="6" name="矩形 5"/>
          <p:cNvSpPr/>
          <p:nvPr/>
        </p:nvSpPr>
        <p:spPr>
          <a:xfrm>
            <a:off x="2746030" y="3358927"/>
            <a:ext cx="4097772" cy="369332"/>
          </a:xfrm>
          <a:prstGeom prst="rect">
            <a:avLst/>
          </a:prstGeom>
        </p:spPr>
        <p:txBody>
          <a:bodyPr wrap="none">
            <a:spAutoFit/>
          </a:bodyPr>
          <a:lstStyle/>
          <a:p>
            <a:r>
              <a:rPr lang="zh-CN" altLang="zh-CN" dirty="0"/>
              <a:t>图</a:t>
            </a:r>
            <a:r>
              <a:rPr lang="en-US" altLang="zh-CN" dirty="0"/>
              <a:t>2‑9 Twitter</a:t>
            </a:r>
            <a:r>
              <a:rPr lang="zh-CN" altLang="zh-CN" dirty="0"/>
              <a:t>和</a:t>
            </a:r>
            <a:r>
              <a:rPr lang="en-US" altLang="zh-CN" dirty="0" err="1"/>
              <a:t>Digg</a:t>
            </a:r>
            <a:r>
              <a:rPr lang="zh-CN" altLang="zh-CN" dirty="0"/>
              <a:t>中的传播时间分布</a:t>
            </a:r>
            <a:endParaRPr lang="en-US" altLang="zh-CN" dirty="0"/>
          </a:p>
        </p:txBody>
      </p:sp>
      <p:pic>
        <p:nvPicPr>
          <p:cNvPr id="10" name="图片 9"/>
          <p:cNvPicPr>
            <a:picLocks noChangeAspect="1"/>
          </p:cNvPicPr>
          <p:nvPr/>
        </p:nvPicPr>
        <p:blipFill>
          <a:blip r:embed="rId5"/>
          <a:stretch>
            <a:fillRect/>
          </a:stretch>
        </p:blipFill>
        <p:spPr>
          <a:xfrm>
            <a:off x="255758" y="1044436"/>
            <a:ext cx="3886713" cy="2351478"/>
          </a:xfrm>
          <a:prstGeom prst="rect">
            <a:avLst/>
          </a:prstGeom>
        </p:spPr>
      </p:pic>
      <p:pic>
        <p:nvPicPr>
          <p:cNvPr id="11" name="图片 10"/>
          <p:cNvPicPr>
            <a:picLocks noChangeAspect="1"/>
          </p:cNvPicPr>
          <p:nvPr/>
        </p:nvPicPr>
        <p:blipFill>
          <a:blip r:embed="rId6"/>
          <a:stretch>
            <a:fillRect/>
          </a:stretch>
        </p:blipFill>
        <p:spPr>
          <a:xfrm>
            <a:off x="4262722" y="973235"/>
            <a:ext cx="3903524" cy="2440619"/>
          </a:xfrm>
          <a:prstGeom prst="rect">
            <a:avLst/>
          </a:prstGeom>
        </p:spPr>
      </p:pic>
      <p:graphicFrame>
        <p:nvGraphicFramePr>
          <p:cNvPr id="12" name="对象 11"/>
          <p:cNvGraphicFramePr>
            <a:graphicFrameLocks noChangeAspect="1"/>
          </p:cNvGraphicFramePr>
          <p:nvPr>
            <p:extLst>
              <p:ext uri="{D42A27DB-BD31-4B8C-83A1-F6EECF244321}">
                <p14:modId xmlns:p14="http://schemas.microsoft.com/office/powerpoint/2010/main" val="794688882"/>
              </p:ext>
            </p:extLst>
          </p:nvPr>
        </p:nvGraphicFramePr>
        <p:xfrm>
          <a:off x="620841" y="3698206"/>
          <a:ext cx="5765800" cy="622300"/>
        </p:xfrm>
        <a:graphic>
          <a:graphicData uri="http://schemas.openxmlformats.org/presentationml/2006/ole">
            <mc:AlternateContent xmlns:mc="http://schemas.openxmlformats.org/markup-compatibility/2006">
              <mc:Choice xmlns:v="urn:schemas-microsoft-com:vml" Requires="v">
                <p:oleObj spid="_x0000_s3125" name="文档" r:id="rId7" imgW="5765800" imgH="622300" progId="Word.Document.12">
                  <p:embed/>
                </p:oleObj>
              </mc:Choice>
              <mc:Fallback>
                <p:oleObj name="文档" r:id="rId7" imgW="5765800" imgH="622300" progId="Word.Document.12">
                  <p:embed/>
                  <p:pic>
                    <p:nvPicPr>
                      <p:cNvPr id="0" name=""/>
                      <p:cNvPicPr/>
                      <p:nvPr/>
                    </p:nvPicPr>
                    <p:blipFill>
                      <a:blip r:embed="rId8"/>
                      <a:stretch>
                        <a:fillRect/>
                      </a:stretch>
                    </p:blipFill>
                    <p:spPr>
                      <a:xfrm>
                        <a:off x="620841" y="3698206"/>
                        <a:ext cx="5765800" cy="622300"/>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143828545"/>
              </p:ext>
            </p:extLst>
          </p:nvPr>
        </p:nvGraphicFramePr>
        <p:xfrm>
          <a:off x="4230148" y="3876069"/>
          <a:ext cx="4294744" cy="491909"/>
        </p:xfrm>
        <a:graphic>
          <a:graphicData uri="http://schemas.openxmlformats.org/presentationml/2006/ole">
            <mc:AlternateContent xmlns:mc="http://schemas.openxmlformats.org/markup-compatibility/2006">
              <mc:Choice xmlns:v="urn:schemas-microsoft-com:vml" Requires="v">
                <p:oleObj spid="_x0000_s3126" name="公式" r:id="rId9" imgW="2882900" imgH="330200" progId="Equation.3">
                  <p:embed/>
                </p:oleObj>
              </mc:Choice>
              <mc:Fallback>
                <p:oleObj name="公式" r:id="rId9" imgW="2882900" imgH="330200" progId="Equation.3">
                  <p:embed/>
                  <p:pic>
                    <p:nvPicPr>
                      <p:cNvPr id="0" name=""/>
                      <p:cNvPicPr/>
                      <p:nvPr/>
                    </p:nvPicPr>
                    <p:blipFill>
                      <a:blip r:embed="rId10"/>
                      <a:stretch>
                        <a:fillRect/>
                      </a:stretch>
                    </p:blipFill>
                    <p:spPr>
                      <a:xfrm>
                        <a:off x="4230148" y="3876069"/>
                        <a:ext cx="4294744" cy="491909"/>
                      </a:xfrm>
                      <a:prstGeom prst="rect">
                        <a:avLst/>
                      </a:prstGeom>
                    </p:spPr>
                  </p:pic>
                </p:oleObj>
              </mc:Fallback>
            </mc:AlternateContent>
          </a:graphicData>
        </a:graphic>
      </p:graphicFrame>
    </p:spTree>
    <p:extLst>
      <p:ext uri="{BB962C8B-B14F-4D97-AF65-F5344CB8AC3E}">
        <p14:creationId xmlns:p14="http://schemas.microsoft.com/office/powerpoint/2010/main" val="282660434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4" name="噢"/>
          </p:stSnd>
        </p:sndAc>
      </p:transition>
    </mc:Choice>
    <mc:Fallback xmlns="">
      <p:transition xmlns:p14="http://schemas.microsoft.com/office/powerpoint/2010/main" spd="slow">
        <p:fade/>
        <p:sndAc>
          <p:stSnd>
            <p:snd r:embed="rId11" name="噢"/>
          </p:stSnd>
        </p:sndAc>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000" dirty="0"/>
              <a:t>扩散的速度有多重定义方式</a:t>
            </a:r>
            <a:r>
              <a:rPr lang="zh-CN" altLang="zh-CN" sz="2000" dirty="0" smtClean="0"/>
              <a:t>。</a:t>
            </a:r>
            <a:endParaRPr lang="en-US" altLang="zh-CN" sz="2000" dirty="0" smtClean="0"/>
          </a:p>
          <a:p>
            <a:r>
              <a:rPr lang="zh-CN" altLang="zh-CN" sz="2000" dirty="0" smtClean="0"/>
              <a:t>扩散速度可以通过统计单位时间</a:t>
            </a:r>
            <a:r>
              <a:rPr lang="zh-CN" altLang="zh-CN" sz="2000" dirty="0"/>
              <a:t>里的扩散数量的数学分布来进行描述</a:t>
            </a:r>
            <a:r>
              <a:rPr lang="zh-CN" altLang="zh-CN" sz="2000" dirty="0" smtClean="0"/>
              <a:t>。</a:t>
            </a:r>
            <a:endParaRPr lang="en-US" altLang="zh-CN" sz="2000" dirty="0" smtClean="0"/>
          </a:p>
          <a:p>
            <a:r>
              <a:rPr lang="zh-CN" altLang="zh-CN" sz="2000" dirty="0" smtClean="0"/>
              <a:t>基于扩散网络</a:t>
            </a:r>
            <a:r>
              <a:rPr lang="zh-CN" altLang="zh-CN" sz="2000" dirty="0"/>
              <a:t>，可以统计每一步扩散（从一个节点扩散到另外一个节点）所耗费的时间长度</a:t>
            </a:r>
            <a:r>
              <a:rPr lang="zh-CN" altLang="zh-CN" sz="2000" dirty="0" smtClean="0"/>
              <a:t>。</a:t>
            </a:r>
            <a:endParaRPr lang="en-US" altLang="zh-CN" sz="2000" dirty="0" smtClean="0"/>
          </a:p>
          <a:p>
            <a:r>
              <a:rPr lang="zh-CN" altLang="zh-CN" sz="2000" dirty="0" smtClean="0"/>
              <a:t>同样</a:t>
            </a:r>
            <a:r>
              <a:rPr lang="zh-CN" altLang="zh-CN" sz="2000" dirty="0"/>
              <a:t>，每一步扩散时间的分布也较好地展现了扩散的速度</a:t>
            </a:r>
            <a:r>
              <a:rPr lang="zh-CN" altLang="zh-CN" sz="2000" dirty="0" smtClean="0"/>
              <a:t>。</a:t>
            </a:r>
            <a:endParaRPr lang="en-US" altLang="zh-CN" sz="2000" dirty="0" smtClean="0"/>
          </a:p>
          <a:p>
            <a:pPr lvl="1"/>
            <a:r>
              <a:rPr lang="zh-CN" altLang="zh-CN" sz="1600" dirty="0" smtClean="0"/>
              <a:t>例如</a:t>
            </a:r>
            <a:r>
              <a:rPr lang="zh-CN" altLang="zh-CN" sz="1600" dirty="0"/>
              <a:t>，</a:t>
            </a:r>
            <a:r>
              <a:rPr lang="en-US" altLang="zh-CN" sz="1600" dirty="0"/>
              <a:t>Cha</a:t>
            </a:r>
            <a:r>
              <a:rPr lang="zh-CN" altLang="zh-CN" sz="1600" dirty="0"/>
              <a:t>等研究了在线照片分享网站</a:t>
            </a:r>
            <a:r>
              <a:rPr lang="en-US" altLang="zh-CN" sz="1600" dirty="0"/>
              <a:t>Flickr</a:t>
            </a:r>
            <a:r>
              <a:rPr lang="zh-CN" altLang="zh-CN" sz="1600" dirty="0"/>
              <a:t>中的信息扩散，结果发现，与病毒营销直觉相反，甚至那些很流行的照片的传播速度也很慢，信息扩散在社会网络中的每一跳都要花费很长的时间</a:t>
            </a:r>
            <a:r>
              <a:rPr lang="en-US" altLang="zh-CN" sz="1600" baseline="30000" dirty="0"/>
              <a:t>[7]</a:t>
            </a:r>
            <a:r>
              <a:rPr lang="zh-CN" altLang="zh-CN" sz="1600" dirty="0" smtClean="0"/>
              <a:t>。</a:t>
            </a:r>
            <a:endParaRPr lang="en-US" altLang="zh-CN" sz="1600" dirty="0"/>
          </a:p>
          <a:p>
            <a:r>
              <a:rPr lang="zh-CN" altLang="zh-CN" sz="2000" dirty="0" smtClean="0"/>
              <a:t>进一步</a:t>
            </a:r>
            <a:r>
              <a:rPr lang="zh-CN" altLang="zh-CN" sz="2000" dirty="0"/>
              <a:t>，基于扩散网络每一步耗费的时间可以定义了社会网络中“节点间的时间距离”，该距离度量了信息从一个节点传播到另一节点所需要的最小时间</a:t>
            </a:r>
            <a:r>
              <a:rPr lang="en-US" altLang="zh-CN" sz="2000" dirty="0"/>
              <a:t> </a:t>
            </a:r>
          </a:p>
          <a:p>
            <a:endParaRPr kumimoji="1" lang="zh-CN" altLang="en-US" sz="2000" dirty="0"/>
          </a:p>
        </p:txBody>
      </p:sp>
      <p:sp>
        <p:nvSpPr>
          <p:cNvPr id="3" name="标题 2"/>
          <p:cNvSpPr>
            <a:spLocks noGrp="1"/>
          </p:cNvSpPr>
          <p:nvPr>
            <p:ph type="title"/>
          </p:nvPr>
        </p:nvSpPr>
        <p:spPr/>
        <p:txBody>
          <a:bodyPr/>
          <a:lstStyle/>
          <a:p>
            <a:r>
              <a:rPr lang="en-US" altLang="zh-CN" b="1" dirty="0" smtClean="0"/>
              <a:t>2.5.1</a:t>
            </a:r>
            <a:r>
              <a:rPr lang="zh-CN" altLang="en-US" b="1" dirty="0" smtClean="0"/>
              <a:t> </a:t>
            </a:r>
            <a:r>
              <a:rPr lang="zh-CN" altLang="zh-CN" b="1" dirty="0" smtClean="0"/>
              <a:t>速度</a:t>
            </a:r>
            <a:r>
              <a:rPr lang="en-US" altLang="zh-CN" b="1" dirty="0"/>
              <a:t/>
            </a:r>
            <a:br>
              <a:rPr lang="en-US" altLang="zh-CN" b="1" dirty="0"/>
            </a:br>
            <a:endParaRPr kumimoji="1" lang="zh-CN" altLang="en-US" dirty="0"/>
          </a:p>
        </p:txBody>
      </p:sp>
    </p:spTree>
    <p:extLst>
      <p:ext uri="{BB962C8B-B14F-4D97-AF65-F5344CB8AC3E}">
        <p14:creationId xmlns:p14="http://schemas.microsoft.com/office/powerpoint/2010/main" val="282660434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200151"/>
            <a:ext cx="3471619" cy="3394472"/>
          </a:xfrm>
        </p:spPr>
        <p:txBody>
          <a:bodyPr/>
          <a:lstStyle/>
          <a:p>
            <a:r>
              <a:rPr lang="zh-CN" altLang="zh-CN" sz="1800" dirty="0"/>
              <a:t>基于对于每一步信息流动的时间信息的分析，他们尝试在社会网络中寻找信息传播速度最快的网络子图，并将其定义为“</a:t>
            </a:r>
            <a:r>
              <a:rPr lang="zh-CN" altLang="zh-CN" sz="1800" dirty="0">
                <a:solidFill>
                  <a:srgbClr val="77933C"/>
                </a:solidFill>
              </a:rPr>
              <a:t>网络主干</a:t>
            </a:r>
            <a:r>
              <a:rPr lang="zh-CN" altLang="zh-CN" sz="1800" dirty="0"/>
              <a:t>”。</a:t>
            </a:r>
            <a:r>
              <a:rPr lang="en-US" altLang="zh-CN" sz="1800" dirty="0"/>
              <a:t> </a:t>
            </a:r>
            <a:endParaRPr lang="en-US" altLang="zh-CN" sz="1800" dirty="0" smtClean="0"/>
          </a:p>
          <a:p>
            <a:r>
              <a:rPr lang="zh-CN" altLang="zh-CN" sz="1800" dirty="0"/>
              <a:t>图</a:t>
            </a:r>
            <a:r>
              <a:rPr lang="en-US" altLang="zh-CN" sz="1800" dirty="0"/>
              <a:t>2‑10</a:t>
            </a:r>
            <a:r>
              <a:rPr lang="zh-CN" altLang="zh-CN" sz="1800" dirty="0"/>
              <a:t>展现了大学电子邮件网络中的主干网络（部分）</a:t>
            </a:r>
            <a:r>
              <a:rPr lang="zh-CN" altLang="zh-CN" sz="1800" dirty="0" smtClean="0"/>
              <a:t>。</a:t>
            </a:r>
            <a:endParaRPr lang="en-US" altLang="zh-CN" sz="1800" dirty="0" smtClean="0"/>
          </a:p>
          <a:p>
            <a:pPr lvl="1"/>
            <a:r>
              <a:rPr lang="zh-CN" altLang="zh-CN" sz="1400" dirty="0" smtClean="0"/>
              <a:t>其</a:t>
            </a:r>
            <a:r>
              <a:rPr lang="zh-CN" altLang="zh-CN" sz="1400" dirty="0"/>
              <a:t>中，每一圈代表将信息传递到节点</a:t>
            </a:r>
            <a:r>
              <a:rPr lang="en-US" altLang="zh-CN" sz="1400" i="1" dirty="0"/>
              <a:t>v</a:t>
            </a:r>
            <a:r>
              <a:rPr lang="zh-CN" altLang="zh-CN" sz="1400" dirty="0"/>
              <a:t>那里需要依次增加</a:t>
            </a:r>
            <a:r>
              <a:rPr lang="en-US" altLang="zh-CN" sz="1400" dirty="0"/>
              <a:t>12</a:t>
            </a:r>
            <a:r>
              <a:rPr lang="zh-CN" altLang="zh-CN" sz="1400" dirty="0"/>
              <a:t>个小时</a:t>
            </a:r>
            <a:r>
              <a:rPr lang="zh-CN" altLang="zh-CN" sz="1400" dirty="0" smtClean="0"/>
              <a:t>。</a:t>
            </a:r>
            <a:endParaRPr lang="en-US" altLang="zh-CN" sz="1400" dirty="0" smtClean="0"/>
          </a:p>
          <a:p>
            <a:pPr lvl="1"/>
            <a:r>
              <a:rPr lang="zh-CN" altLang="zh-CN" sz="1400" dirty="0" smtClean="0"/>
              <a:t>研究发现网络主干是一个稀疏图</a:t>
            </a:r>
            <a:r>
              <a:rPr lang="zh-CN" altLang="zh-CN" sz="1400" dirty="0"/>
              <a:t>，具有大量的高度嵌入性的连边和长程桥。</a:t>
            </a:r>
            <a:r>
              <a:rPr lang="en-US" altLang="zh-CN" sz="1400" dirty="0"/>
              <a:t> </a:t>
            </a:r>
            <a:endParaRPr kumimoji="1" lang="zh-CN" altLang="en-US" sz="1400" dirty="0"/>
          </a:p>
        </p:txBody>
      </p:sp>
      <p:sp>
        <p:nvSpPr>
          <p:cNvPr id="3" name="标题 2"/>
          <p:cNvSpPr>
            <a:spLocks noGrp="1"/>
          </p:cNvSpPr>
          <p:nvPr>
            <p:ph type="title"/>
          </p:nvPr>
        </p:nvSpPr>
        <p:spPr/>
        <p:txBody>
          <a:bodyPr/>
          <a:lstStyle/>
          <a:p>
            <a:r>
              <a:rPr lang="zh-CN" altLang="zh-CN" dirty="0"/>
              <a:t>“网络主干”</a:t>
            </a:r>
            <a:endParaRPr kumimoji="1" lang="zh-CN" altLang="en-US" dirty="0"/>
          </a:p>
        </p:txBody>
      </p:sp>
      <p:pic>
        <p:nvPicPr>
          <p:cNvPr id="4" name="Picture 29"/>
          <p:cNvPicPr/>
          <p:nvPr/>
        </p:nvPicPr>
        <p:blipFill>
          <a:blip r:embed="rId5"/>
          <a:srcRect/>
          <a:stretch>
            <a:fillRect/>
          </a:stretch>
        </p:blipFill>
        <p:spPr bwMode="auto">
          <a:xfrm>
            <a:off x="4015508" y="955782"/>
            <a:ext cx="4233825" cy="3638841"/>
          </a:xfrm>
          <a:prstGeom prst="rect">
            <a:avLst/>
          </a:prstGeom>
          <a:noFill/>
          <a:ln w="9525">
            <a:noFill/>
            <a:miter lim="800000"/>
            <a:headEnd/>
            <a:tailEnd/>
          </a:ln>
        </p:spPr>
      </p:pic>
      <p:graphicFrame>
        <p:nvGraphicFramePr>
          <p:cNvPr id="6" name="对象 5"/>
          <p:cNvGraphicFramePr>
            <a:graphicFrameLocks noChangeAspect="1"/>
          </p:cNvGraphicFramePr>
          <p:nvPr>
            <p:extLst>
              <p:ext uri="{D42A27DB-BD31-4B8C-83A1-F6EECF244321}">
                <p14:modId xmlns:p14="http://schemas.microsoft.com/office/powerpoint/2010/main" val="2745279425"/>
              </p:ext>
            </p:extLst>
          </p:nvPr>
        </p:nvGraphicFramePr>
        <p:xfrm>
          <a:off x="3493271" y="4835567"/>
          <a:ext cx="5765800" cy="254000"/>
        </p:xfrm>
        <a:graphic>
          <a:graphicData uri="http://schemas.openxmlformats.org/presentationml/2006/ole">
            <mc:AlternateContent xmlns:mc="http://schemas.openxmlformats.org/markup-compatibility/2006">
              <mc:Choice xmlns:v="urn:schemas-microsoft-com:vml" Requires="v">
                <p:oleObj spid="_x0000_s4124" name="文档" r:id="rId6" imgW="5765800" imgH="254000" progId="Word.Document.12">
                  <p:embed/>
                </p:oleObj>
              </mc:Choice>
              <mc:Fallback>
                <p:oleObj name="文档" r:id="rId6" imgW="5765800" imgH="254000" progId="Word.Document.12">
                  <p:embed/>
                  <p:pic>
                    <p:nvPicPr>
                      <p:cNvPr id="0" name=""/>
                      <p:cNvPicPr/>
                      <p:nvPr/>
                    </p:nvPicPr>
                    <p:blipFill>
                      <a:blip r:embed="rId7"/>
                      <a:stretch>
                        <a:fillRect/>
                      </a:stretch>
                    </p:blipFill>
                    <p:spPr>
                      <a:xfrm>
                        <a:off x="3493271" y="4835567"/>
                        <a:ext cx="5765800" cy="254000"/>
                      </a:xfrm>
                      <a:prstGeom prst="rect">
                        <a:avLst/>
                      </a:prstGeom>
                    </p:spPr>
                  </p:pic>
                </p:oleObj>
              </mc:Fallback>
            </mc:AlternateContent>
          </a:graphicData>
        </a:graphic>
      </p:graphicFrame>
    </p:spTree>
    <p:extLst>
      <p:ext uri="{BB962C8B-B14F-4D97-AF65-F5344CB8AC3E}">
        <p14:creationId xmlns:p14="http://schemas.microsoft.com/office/powerpoint/2010/main" val="282660434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4" name="噢"/>
          </p:stSnd>
        </p:sndAc>
      </p:transition>
    </mc:Choice>
    <mc:Fallback xmlns="">
      <p:transition xmlns:p14="http://schemas.microsoft.com/office/powerpoint/2010/main" spd="slow">
        <p:fade/>
        <p:sndAc>
          <p:stSnd>
            <p:snd r:embed="rId8" name="噢"/>
          </p:stSnd>
        </p:sndAc>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1800" dirty="0"/>
              <a:t>爆发（</a:t>
            </a:r>
            <a:r>
              <a:rPr lang="en-US" altLang="zh-CN" sz="1800" dirty="0"/>
              <a:t>Burst</a:t>
            </a:r>
            <a:r>
              <a:rPr lang="zh-CN" altLang="zh-CN" sz="1800" dirty="0"/>
              <a:t>）所描述的是时间序列的突然的、猛烈的增长和随后伴随的消退</a:t>
            </a:r>
            <a:r>
              <a:rPr lang="zh-CN" altLang="zh-CN" sz="1800" dirty="0" smtClean="0"/>
              <a:t>。例如图</a:t>
            </a:r>
            <a:r>
              <a:rPr lang="en-US" altLang="zh-CN" sz="1800" dirty="0"/>
              <a:t>2‑11</a:t>
            </a:r>
            <a:r>
              <a:rPr lang="zh-CN" altLang="zh-CN" sz="1800" dirty="0"/>
              <a:t>展现了</a:t>
            </a:r>
            <a:r>
              <a:rPr lang="en-US" altLang="zh-CN" sz="1800" dirty="0"/>
              <a:t>2011</a:t>
            </a:r>
            <a:r>
              <a:rPr lang="zh-CN" altLang="zh-CN" sz="1800" dirty="0"/>
              <a:t>年关于“飓风”和“哈利波特”</a:t>
            </a:r>
            <a:r>
              <a:rPr lang="zh-CN" altLang="zh-CN" sz="1800" dirty="0" smtClean="0"/>
              <a:t>的谷歌搜索。</a:t>
            </a:r>
            <a:endParaRPr lang="en-US" altLang="zh-CN" sz="1800" dirty="0" smtClean="0"/>
          </a:p>
          <a:p>
            <a:pPr lvl="1"/>
            <a:r>
              <a:rPr lang="zh-CN" altLang="zh-CN" sz="1400" dirty="0" smtClean="0"/>
              <a:t>一方面</a:t>
            </a:r>
            <a:r>
              <a:rPr lang="zh-CN" altLang="zh-CN" sz="1400" dirty="0"/>
              <a:t>，由于自然灾害的突发性，对于“飓风”的谷歌搜索比“哈利波特”的谷歌搜索的爆发性更强</a:t>
            </a:r>
            <a:r>
              <a:rPr lang="zh-CN" altLang="zh-CN" sz="1400" dirty="0" smtClean="0"/>
              <a:t>；</a:t>
            </a:r>
            <a:endParaRPr lang="en-US" altLang="zh-CN" sz="1400" dirty="0" smtClean="0"/>
          </a:p>
          <a:p>
            <a:pPr lvl="1"/>
            <a:r>
              <a:rPr lang="zh-CN" altLang="zh-CN" sz="1400" dirty="0" smtClean="0"/>
              <a:t>另</a:t>
            </a:r>
            <a:r>
              <a:rPr lang="zh-CN" altLang="zh-CN" sz="1400" dirty="0"/>
              <a:t>一方面，由于读者对于“哈利波特”的兴趣的持久性，关于“哈利波特”的谷歌搜索的爆发衰减得更慢。</a:t>
            </a:r>
            <a:endParaRPr lang="en-US" altLang="zh-CN" sz="1400" dirty="0"/>
          </a:p>
          <a:p>
            <a:endParaRPr kumimoji="1" lang="zh-CN" altLang="en-US" sz="1800" dirty="0"/>
          </a:p>
        </p:txBody>
      </p:sp>
      <p:sp>
        <p:nvSpPr>
          <p:cNvPr id="3" name="标题 2"/>
          <p:cNvSpPr>
            <a:spLocks noGrp="1"/>
          </p:cNvSpPr>
          <p:nvPr>
            <p:ph type="title"/>
          </p:nvPr>
        </p:nvSpPr>
        <p:spPr/>
        <p:txBody>
          <a:bodyPr/>
          <a:lstStyle/>
          <a:p>
            <a:r>
              <a:rPr lang="en-US" altLang="zh-CN" b="1" dirty="0" smtClean="0"/>
              <a:t>2.5.2</a:t>
            </a:r>
            <a:r>
              <a:rPr lang="zh-CN" altLang="en-US" b="1" dirty="0" smtClean="0"/>
              <a:t> </a:t>
            </a:r>
            <a:r>
              <a:rPr lang="zh-CN" altLang="zh-CN" b="1" dirty="0" smtClean="0"/>
              <a:t>爆发与持续</a:t>
            </a:r>
            <a:r>
              <a:rPr lang="zh-CN" altLang="zh-CN" b="1" dirty="0"/>
              <a:t>性</a:t>
            </a:r>
            <a:r>
              <a:rPr lang="en-US" altLang="zh-CN" b="1" dirty="0"/>
              <a:t/>
            </a:r>
            <a:br>
              <a:rPr lang="en-US" altLang="zh-CN" b="1" dirty="0"/>
            </a:br>
            <a:endParaRPr kumimoji="1" lang="zh-CN" altLang="en-US" dirty="0"/>
          </a:p>
        </p:txBody>
      </p:sp>
      <p:pic>
        <p:nvPicPr>
          <p:cNvPr id="4" name="Chart 3"/>
          <p:cNvPicPr/>
          <p:nvPr/>
        </p:nvPicPr>
        <p:blipFill>
          <a:blip r:embed="rId3"/>
          <a:srcRect b="-82"/>
          <a:stretch>
            <a:fillRect/>
          </a:stretch>
        </p:blipFill>
        <p:spPr bwMode="auto">
          <a:xfrm>
            <a:off x="3887555" y="2553580"/>
            <a:ext cx="3471561" cy="2407442"/>
          </a:xfrm>
          <a:prstGeom prst="rect">
            <a:avLst/>
          </a:prstGeom>
          <a:noFill/>
          <a:ln w="9525">
            <a:noFill/>
            <a:miter lim="800000"/>
            <a:headEnd/>
            <a:tailEnd/>
          </a:ln>
        </p:spPr>
      </p:pic>
    </p:spTree>
    <p:extLst>
      <p:ext uri="{BB962C8B-B14F-4D97-AF65-F5344CB8AC3E}">
        <p14:creationId xmlns:p14="http://schemas.microsoft.com/office/powerpoint/2010/main" val="379192738"/>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1800" dirty="0"/>
              <a:t>爆发的测量方法主要包括峰值比率（</a:t>
            </a:r>
            <a:r>
              <a:rPr lang="en-US" altLang="zh-CN" sz="1800" dirty="0"/>
              <a:t>Peak Fraction</a:t>
            </a:r>
            <a:r>
              <a:rPr lang="zh-CN" altLang="zh-CN" sz="1800" dirty="0"/>
              <a:t>，</a:t>
            </a:r>
            <a:r>
              <a:rPr lang="en-US" altLang="zh-CN" sz="1800" dirty="0"/>
              <a:t> PF</a:t>
            </a:r>
            <a:r>
              <a:rPr lang="zh-CN" altLang="zh-CN" sz="1800" dirty="0"/>
              <a:t>）和变异系数（</a:t>
            </a:r>
            <a:r>
              <a:rPr lang="en-US" altLang="zh-CN" sz="1800" dirty="0"/>
              <a:t>Coefficient of Variation, CV</a:t>
            </a:r>
            <a:r>
              <a:rPr lang="zh-CN" altLang="zh-CN" sz="1800" dirty="0"/>
              <a:t>）两种</a:t>
            </a:r>
            <a:r>
              <a:rPr lang="zh-CN" altLang="zh-CN" sz="1800" dirty="0" smtClean="0"/>
              <a:t>。峰值比率和变异</a:t>
            </a:r>
            <a:r>
              <a:rPr lang="zh-CN" altLang="zh-CN" sz="1800" dirty="0"/>
              <a:t>系数的计算都是基于净增长曲线得出的</a:t>
            </a:r>
            <a:r>
              <a:rPr lang="zh-CN" altLang="zh-CN" sz="1800" dirty="0" smtClean="0"/>
              <a:t>。</a:t>
            </a:r>
            <a:endParaRPr lang="en-US" altLang="zh-CN" sz="1800" dirty="0" smtClean="0"/>
          </a:p>
          <a:p>
            <a:r>
              <a:rPr lang="zh-CN" altLang="zh-CN" sz="1800" dirty="0" smtClean="0"/>
              <a:t>峰值</a:t>
            </a:r>
            <a:r>
              <a:rPr lang="en-US" altLang="zh-CN" sz="1800" i="1" dirty="0"/>
              <a:t>(peak)</a:t>
            </a:r>
            <a:r>
              <a:rPr lang="zh-CN" altLang="zh-CN" sz="1800" dirty="0"/>
              <a:t>被定义为净增长最大的单位时间里的扩散规模。而峰值比率就是峰值</a:t>
            </a:r>
            <a:r>
              <a:rPr lang="en-US" altLang="zh-CN" sz="1800" i="1" dirty="0"/>
              <a:t>peak</a:t>
            </a:r>
            <a:r>
              <a:rPr lang="zh-CN" altLang="zh-CN" sz="1800" dirty="0"/>
              <a:t>与总得扩散规模</a:t>
            </a:r>
            <a:r>
              <a:rPr lang="en-US" altLang="zh-CN" sz="1800" i="1" dirty="0"/>
              <a:t>S</a:t>
            </a:r>
            <a:r>
              <a:rPr lang="zh-CN" altLang="zh-CN" sz="1800" dirty="0"/>
              <a:t>的比值</a:t>
            </a:r>
            <a:r>
              <a:rPr lang="en-US" altLang="zh-CN" sz="1800" dirty="0"/>
              <a:t>,</a:t>
            </a:r>
            <a:r>
              <a:rPr lang="zh-CN" altLang="zh-CN" sz="1800" dirty="0"/>
              <a:t>即</a:t>
            </a:r>
            <a:r>
              <a:rPr lang="en-US" altLang="zh-CN" sz="1800" i="1" dirty="0"/>
              <a:t>PF</a:t>
            </a:r>
            <a:r>
              <a:rPr lang="en-US" altLang="zh-CN" sz="1800" dirty="0"/>
              <a:t> = </a:t>
            </a:r>
            <a:r>
              <a:rPr lang="en-US" altLang="zh-CN" sz="1800" i="1" dirty="0"/>
              <a:t>peak</a:t>
            </a:r>
            <a:r>
              <a:rPr lang="en-US" altLang="zh-CN" sz="1800" dirty="0"/>
              <a:t>/</a:t>
            </a:r>
            <a:r>
              <a:rPr lang="en-US" altLang="zh-CN" sz="1800" i="1" dirty="0"/>
              <a:t>S</a:t>
            </a:r>
            <a:r>
              <a:rPr lang="zh-CN" altLang="zh-CN" sz="1800" dirty="0" smtClean="0"/>
              <a:t>。</a:t>
            </a:r>
            <a:endParaRPr lang="en-US" altLang="zh-CN" sz="1800" dirty="0" smtClean="0"/>
          </a:p>
          <a:p>
            <a:r>
              <a:rPr lang="zh-CN" altLang="zh-CN" sz="1800" dirty="0" smtClean="0"/>
              <a:t>变异系数所衡</a:t>
            </a:r>
            <a:r>
              <a:rPr lang="zh-CN" altLang="zh-CN" sz="1800" dirty="0"/>
              <a:t>量的是整个扩散曲线的稳定程度，它被定义为时间序列的标准差</a:t>
            </a:r>
            <a:r>
              <a:rPr lang="en-US" altLang="zh-CN" sz="1800" dirty="0">
                <a:sym typeface="Symbol"/>
              </a:rPr>
              <a:t></a:t>
            </a:r>
            <a:r>
              <a:rPr lang="zh-CN" altLang="zh-CN" sz="1800" dirty="0"/>
              <a:t>和均值</a:t>
            </a:r>
            <a:r>
              <a:rPr lang="en-US" altLang="zh-CN" sz="1800" dirty="0">
                <a:sym typeface="Symbol"/>
              </a:rPr>
              <a:t></a:t>
            </a:r>
            <a:r>
              <a:rPr lang="zh-CN" altLang="zh-CN" sz="1800" dirty="0"/>
              <a:t>的比率，即</a:t>
            </a:r>
            <a:r>
              <a:rPr lang="en-US" altLang="zh-CN" sz="1800" i="1" dirty="0"/>
              <a:t>CV = </a:t>
            </a:r>
            <a:r>
              <a:rPr lang="en-US" altLang="zh-CN" sz="1800" i="1" dirty="0">
                <a:sym typeface="Symbol"/>
              </a:rPr>
              <a:t></a:t>
            </a:r>
            <a:r>
              <a:rPr lang="en-US" altLang="zh-CN" sz="1800" i="1" dirty="0"/>
              <a:t> / </a:t>
            </a:r>
            <a:r>
              <a:rPr lang="en-US" altLang="zh-CN" sz="1800" i="1" dirty="0">
                <a:sym typeface="Symbol"/>
              </a:rPr>
              <a:t></a:t>
            </a:r>
            <a:r>
              <a:rPr lang="zh-CN" altLang="zh-CN" sz="1800" i="1" dirty="0" smtClean="0"/>
              <a:t>。</a:t>
            </a:r>
            <a:endParaRPr lang="en-US" altLang="zh-CN" sz="1800" i="1" dirty="0" smtClean="0"/>
          </a:p>
          <a:p>
            <a:pPr lvl="1"/>
            <a:r>
              <a:rPr lang="zh-CN" altLang="zh-CN" sz="1400" dirty="0" smtClean="0"/>
              <a:t>如图</a:t>
            </a:r>
            <a:r>
              <a:rPr lang="en-US" altLang="zh-CN" sz="1400" dirty="0"/>
              <a:t>2‑11</a:t>
            </a:r>
            <a:r>
              <a:rPr lang="zh-CN" altLang="zh-CN" sz="1400" dirty="0"/>
              <a:t>所示，“飓风”搜索的峰值比率是</a:t>
            </a:r>
            <a:r>
              <a:rPr lang="en-US" altLang="zh-CN" sz="1400" dirty="0"/>
              <a:t>32.07%</a:t>
            </a:r>
            <a:r>
              <a:rPr lang="zh-CN" altLang="zh-CN" sz="1400" dirty="0"/>
              <a:t>，远高于“哈利波特”搜索的峰值比率</a:t>
            </a:r>
            <a:r>
              <a:rPr lang="en-US" altLang="zh-CN" sz="1400" dirty="0"/>
              <a:t>9.08%</a:t>
            </a:r>
            <a:r>
              <a:rPr lang="zh-CN" altLang="zh-CN" sz="1400" dirty="0" smtClean="0"/>
              <a:t>。</a:t>
            </a:r>
            <a:endParaRPr lang="en-US" altLang="zh-CN" sz="1400" dirty="0" smtClean="0"/>
          </a:p>
          <a:p>
            <a:pPr lvl="1"/>
            <a:r>
              <a:rPr lang="zh-CN" altLang="zh-CN" sz="1400" dirty="0" smtClean="0"/>
              <a:t>“</a:t>
            </a:r>
            <a:r>
              <a:rPr lang="zh-CN" altLang="zh-CN" sz="1400" dirty="0"/>
              <a:t>飓风”搜索的变异系数是</a:t>
            </a:r>
            <a:r>
              <a:rPr lang="en-US" altLang="zh-CN" sz="1400" dirty="0"/>
              <a:t>2.45</a:t>
            </a:r>
            <a:r>
              <a:rPr lang="zh-CN" altLang="zh-CN" sz="1400" dirty="0"/>
              <a:t>，远高于“哈利波特”搜索的峰值比率</a:t>
            </a:r>
            <a:r>
              <a:rPr lang="en-US" altLang="zh-CN" sz="1400" dirty="0"/>
              <a:t>0.76</a:t>
            </a:r>
            <a:r>
              <a:rPr lang="zh-CN" altLang="zh-CN" sz="1400" dirty="0" smtClean="0"/>
              <a:t>。</a:t>
            </a:r>
            <a:endParaRPr lang="en-US" altLang="zh-CN" sz="1400" dirty="0"/>
          </a:p>
        </p:txBody>
      </p:sp>
      <p:sp>
        <p:nvSpPr>
          <p:cNvPr id="3" name="标题 2"/>
          <p:cNvSpPr>
            <a:spLocks noGrp="1"/>
          </p:cNvSpPr>
          <p:nvPr>
            <p:ph type="title"/>
          </p:nvPr>
        </p:nvSpPr>
        <p:spPr/>
        <p:txBody>
          <a:bodyPr/>
          <a:lstStyle/>
          <a:p>
            <a:r>
              <a:rPr kumimoji="1" lang="zh-CN" altLang="en-US" dirty="0" smtClean="0"/>
              <a:t>峰值比率与变异系数</a:t>
            </a:r>
            <a:endParaRPr kumimoji="1" lang="zh-CN" altLang="en-US" dirty="0"/>
          </a:p>
        </p:txBody>
      </p:sp>
    </p:spTree>
    <p:extLst>
      <p:ext uri="{BB962C8B-B14F-4D97-AF65-F5344CB8AC3E}">
        <p14:creationId xmlns:p14="http://schemas.microsoft.com/office/powerpoint/2010/main" val="352800547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400" dirty="0"/>
              <a:t>涨落标度（</a:t>
            </a:r>
            <a:r>
              <a:rPr lang="en-US" altLang="zh-CN" sz="2400" dirty="0"/>
              <a:t>fluctuation scaling</a:t>
            </a:r>
            <a:r>
              <a:rPr lang="zh-CN" altLang="zh-CN" sz="2400" dirty="0"/>
              <a:t>）方法则认为</a:t>
            </a:r>
            <a:r>
              <a:rPr lang="en-US" altLang="zh-CN" sz="2400" dirty="0">
                <a:sym typeface="Symbol"/>
              </a:rPr>
              <a:t></a:t>
            </a:r>
            <a:r>
              <a:rPr lang="en-US" altLang="zh-CN" sz="2400" dirty="0"/>
              <a:t>/</a:t>
            </a:r>
            <a:r>
              <a:rPr lang="en-US" altLang="zh-CN" sz="2400" dirty="0">
                <a:sym typeface="Symbol"/>
              </a:rPr>
              <a:t></a:t>
            </a:r>
            <a:r>
              <a:rPr lang="zh-CN" altLang="zh-CN" sz="2400" dirty="0"/>
              <a:t>之间并不是线性关系，而是存在一个标度关系。定义标度系数为</a:t>
            </a:r>
            <a:r>
              <a:rPr lang="en-US" altLang="zh-CN" sz="2400" dirty="0">
                <a:sym typeface="Symbol"/>
              </a:rPr>
              <a:t></a:t>
            </a:r>
            <a:r>
              <a:rPr lang="zh-CN" altLang="zh-CN" sz="2400" dirty="0"/>
              <a:t>，那么存在</a:t>
            </a:r>
            <a:r>
              <a:rPr lang="en-US" altLang="zh-CN" sz="2400" dirty="0">
                <a:sym typeface="Symbol"/>
              </a:rPr>
              <a:t></a:t>
            </a:r>
            <a:r>
              <a:rPr lang="en-US" altLang="zh-CN" sz="2400" baseline="30000" dirty="0">
                <a:sym typeface="Symbol"/>
              </a:rPr>
              <a:t></a:t>
            </a:r>
            <a:r>
              <a:rPr lang="en-US" altLang="zh-CN" sz="2400" dirty="0"/>
              <a:t> </a:t>
            </a:r>
            <a:endParaRPr lang="en-US" altLang="zh-CN" sz="2400" dirty="0" smtClean="0"/>
          </a:p>
          <a:p>
            <a:r>
              <a:rPr lang="en-US" altLang="zh-CN" sz="2400" dirty="0" err="1"/>
              <a:t>Onnela</a:t>
            </a:r>
            <a:r>
              <a:rPr lang="zh-CN" altLang="zh-CN" sz="2400" dirty="0"/>
              <a:t>等利用涨落标度的方法研究了</a:t>
            </a:r>
            <a:r>
              <a:rPr lang="en-US" altLang="zh-CN" sz="2400" dirty="0"/>
              <a:t>Facebook </a:t>
            </a:r>
            <a:r>
              <a:rPr lang="zh-CN" altLang="zh-CN" sz="2400" dirty="0"/>
              <a:t>中的应用程序在用户中的扩散</a:t>
            </a:r>
            <a:r>
              <a:rPr lang="en-US" altLang="zh-CN" sz="2400" baseline="30000" dirty="0"/>
              <a:t>[17]</a:t>
            </a:r>
            <a:r>
              <a:rPr lang="zh-CN" altLang="zh-CN" sz="2400" dirty="0"/>
              <a:t>，证实了这种标度关系</a:t>
            </a:r>
            <a:r>
              <a:rPr lang="zh-CN" altLang="zh-CN" sz="2400" dirty="0" smtClean="0"/>
              <a:t>。</a:t>
            </a:r>
            <a:endParaRPr lang="en-US" altLang="zh-CN" sz="2400" dirty="0" smtClean="0"/>
          </a:p>
          <a:p>
            <a:pPr lvl="1"/>
            <a:r>
              <a:rPr lang="zh-CN" altLang="zh-CN" sz="2000" dirty="0" smtClean="0"/>
              <a:t>发现</a:t>
            </a:r>
            <a:r>
              <a:rPr lang="zh-CN" altLang="zh-CN" sz="2000" dirty="0"/>
              <a:t>有的程序被较多的用户使用时，涨落标度系数</a:t>
            </a:r>
            <a:r>
              <a:rPr lang="en-US" altLang="zh-CN" sz="2000" dirty="0">
                <a:sym typeface="Symbol"/>
              </a:rPr>
              <a:t></a:t>
            </a:r>
            <a:r>
              <a:rPr lang="zh-CN" altLang="zh-CN" sz="2000" dirty="0"/>
              <a:t>为</a:t>
            </a:r>
            <a:r>
              <a:rPr lang="en-US" altLang="zh-CN" sz="2000" dirty="0"/>
              <a:t>0.85</a:t>
            </a:r>
            <a:r>
              <a:rPr lang="zh-CN" altLang="zh-CN" sz="2000" dirty="0" smtClean="0"/>
              <a:t>；</a:t>
            </a:r>
            <a:endParaRPr lang="en-US" altLang="zh-CN" sz="2000" dirty="0" smtClean="0"/>
          </a:p>
          <a:p>
            <a:pPr lvl="1"/>
            <a:r>
              <a:rPr lang="zh-CN" altLang="zh-CN" sz="2000" dirty="0" smtClean="0"/>
              <a:t>有的程序则只被少数用户选择</a:t>
            </a:r>
            <a:r>
              <a:rPr lang="zh-CN" altLang="zh-CN" sz="2000" dirty="0"/>
              <a:t>，其涨落标度系数</a:t>
            </a:r>
            <a:r>
              <a:rPr lang="en-US" altLang="zh-CN" sz="2000" dirty="0">
                <a:sym typeface="Symbol"/>
              </a:rPr>
              <a:t></a:t>
            </a:r>
            <a:r>
              <a:rPr lang="zh-CN" altLang="zh-CN" sz="2000" dirty="0"/>
              <a:t>为</a:t>
            </a:r>
            <a:r>
              <a:rPr lang="en-US" altLang="zh-CN" sz="2000" dirty="0"/>
              <a:t>0.55</a:t>
            </a:r>
            <a:r>
              <a:rPr lang="zh-CN" altLang="zh-CN" sz="2000" dirty="0" smtClean="0"/>
              <a:t>。</a:t>
            </a:r>
            <a:endParaRPr lang="en-US" altLang="zh-CN" sz="2000" dirty="0" smtClean="0"/>
          </a:p>
          <a:p>
            <a:pPr lvl="1"/>
            <a:r>
              <a:rPr lang="en-US" altLang="zh-CN" sz="2000" dirty="0" err="1" smtClean="0"/>
              <a:t>Onnela</a:t>
            </a:r>
            <a:r>
              <a:rPr lang="zh-CN" altLang="zh-CN" sz="2000" dirty="0"/>
              <a:t>等认为，前者是群体间的社交影响在起作用，后者是指个体间的相互作用。</a:t>
            </a:r>
            <a:endParaRPr lang="en-US" altLang="zh-CN" sz="2000" dirty="0"/>
          </a:p>
          <a:p>
            <a:endParaRPr kumimoji="1" lang="zh-CN" altLang="en-US" sz="2400" dirty="0"/>
          </a:p>
        </p:txBody>
      </p:sp>
      <p:sp>
        <p:nvSpPr>
          <p:cNvPr id="3" name="标题 2"/>
          <p:cNvSpPr>
            <a:spLocks noGrp="1"/>
          </p:cNvSpPr>
          <p:nvPr>
            <p:ph type="title"/>
          </p:nvPr>
        </p:nvSpPr>
        <p:spPr/>
        <p:txBody>
          <a:bodyPr/>
          <a:lstStyle/>
          <a:p>
            <a:r>
              <a:rPr lang="zh-CN" altLang="zh-CN" dirty="0"/>
              <a:t>涨落标度（</a:t>
            </a:r>
            <a:r>
              <a:rPr lang="en-US" altLang="zh-CN" dirty="0"/>
              <a:t>fluctuation scaling</a:t>
            </a:r>
            <a:r>
              <a:rPr lang="zh-CN" altLang="zh-CN" dirty="0"/>
              <a:t>）</a:t>
            </a:r>
            <a:endParaRPr kumimoji="1" lang="zh-CN" altLang="en-US" dirty="0"/>
          </a:p>
        </p:txBody>
      </p:sp>
    </p:spTree>
    <p:extLst>
      <p:ext uri="{BB962C8B-B14F-4D97-AF65-F5344CB8AC3E}">
        <p14:creationId xmlns:p14="http://schemas.microsoft.com/office/powerpoint/2010/main" val="910576277"/>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6" name="矩形 5"/>
          <p:cNvSpPr/>
          <p:nvPr/>
        </p:nvSpPr>
        <p:spPr>
          <a:xfrm>
            <a:off x="1" y="2166704"/>
            <a:ext cx="9144000" cy="45005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4" name="TextBox 3"/>
          <p:cNvSpPr txBox="1"/>
          <p:nvPr/>
        </p:nvSpPr>
        <p:spPr>
          <a:xfrm>
            <a:off x="26495" y="-1433695"/>
            <a:ext cx="3531736" cy="8094524"/>
          </a:xfrm>
          <a:prstGeom prst="rect">
            <a:avLst/>
          </a:prstGeom>
          <a:noFill/>
          <a:effectLst>
            <a:outerShdw blurRad="165100" dist="76200" dir="1200000" algn="tl" rotWithShape="0">
              <a:prstClr val="black">
                <a:alpha val="10000"/>
              </a:prstClr>
            </a:outerShdw>
          </a:effectLst>
        </p:spPr>
        <p:txBody>
          <a:bodyPr wrap="none" rtlCol="0">
            <a:spAutoFit/>
          </a:bodyPr>
          <a:lstStyle/>
          <a:p>
            <a:pPr defTabSz="914400"/>
            <a:r>
              <a:rPr lang="en-US" altLang="zh-CN" sz="52000" dirty="0">
                <a:solidFill>
                  <a:prstClr val="white"/>
                </a:solidFill>
                <a:latin typeface="Impact"/>
                <a:ea typeface="微软雅黑"/>
              </a:rPr>
              <a:t>2</a:t>
            </a:r>
            <a:endParaRPr lang="zh-CN" altLang="en-US" sz="52000" dirty="0">
              <a:solidFill>
                <a:prstClr val="white"/>
              </a:solidFill>
              <a:latin typeface="Impact"/>
              <a:ea typeface="微软雅黑"/>
            </a:endParaRPr>
          </a:p>
        </p:txBody>
      </p:sp>
      <p:sp>
        <p:nvSpPr>
          <p:cNvPr id="5" name="矩形 4"/>
          <p:cNvSpPr/>
          <p:nvPr/>
        </p:nvSpPr>
        <p:spPr>
          <a:xfrm>
            <a:off x="1331640" y="2155089"/>
            <a:ext cx="7425825" cy="461665"/>
          </a:xfrm>
          <a:prstGeom prst="rect">
            <a:avLst/>
          </a:prstGeom>
        </p:spPr>
        <p:txBody>
          <a:bodyPr wrap="square">
            <a:spAutoFit/>
          </a:bodyPr>
          <a:lstStyle/>
          <a:p>
            <a:pPr algn="r"/>
            <a:r>
              <a:rPr lang="zh-CN" altLang="en-US" sz="2400" dirty="0" smtClean="0"/>
              <a:t>第二章 单条信息传</a:t>
            </a:r>
            <a:r>
              <a:rPr lang="zh-CN" altLang="en-US" sz="2400" dirty="0"/>
              <a:t>播的多维度测量 </a:t>
            </a:r>
            <a:endParaRPr kumimoji="1" lang="zh-CN" altLang="en-US" sz="2400" dirty="0"/>
          </a:p>
        </p:txBody>
      </p:sp>
      <p:sp>
        <p:nvSpPr>
          <p:cNvPr id="3" name="矩形 2"/>
          <p:cNvSpPr/>
          <p:nvPr/>
        </p:nvSpPr>
        <p:spPr>
          <a:xfrm>
            <a:off x="3494486" y="1397264"/>
            <a:ext cx="5262979" cy="646331"/>
          </a:xfrm>
          <a:prstGeom prst="rect">
            <a:avLst/>
          </a:prstGeom>
        </p:spPr>
        <p:txBody>
          <a:bodyPr wrap="none">
            <a:spAutoFit/>
          </a:bodyPr>
          <a:lstStyle/>
          <a:p>
            <a:pPr algn="r" defTabSz="914400"/>
            <a:r>
              <a:rPr lang="zh-CN" altLang="en-US" sz="3600" dirty="0" smtClean="0">
                <a:solidFill>
                  <a:prstClr val="white"/>
                </a:solidFill>
                <a:latin typeface="Impact"/>
                <a:ea typeface="微软雅黑"/>
              </a:rPr>
              <a:t>社交网络上的计算传播学</a:t>
            </a:r>
            <a:endParaRPr lang="zh-CN" altLang="en-US" sz="3600" dirty="0">
              <a:solidFill>
                <a:prstClr val="white"/>
              </a:solidFill>
              <a:latin typeface="Impact"/>
              <a:ea typeface="微软雅黑"/>
            </a:endParaRPr>
          </a:p>
        </p:txBody>
      </p:sp>
    </p:spTree>
    <p:extLst>
      <p:ext uri="{BB962C8B-B14F-4D97-AF65-F5344CB8AC3E}">
        <p14:creationId xmlns:p14="http://schemas.microsoft.com/office/powerpoint/2010/main" val="643983890"/>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000" dirty="0"/>
              <a:t>峰值时间（</a:t>
            </a:r>
            <a:r>
              <a:rPr lang="en-US" altLang="zh-CN" sz="2000" dirty="0"/>
              <a:t>Peak Time</a:t>
            </a:r>
            <a:r>
              <a:rPr lang="zh-CN" altLang="zh-CN" sz="2000" dirty="0"/>
              <a:t>）可以定义为从信息出现到扩散的峰值出现之间的时间差。基于峰值时间，可以较好地分析信息周期和不同平台上信息扩散的间隔时间。跟踪网络上新的主题、思想和“模因（</a:t>
            </a:r>
            <a:r>
              <a:rPr lang="en-US" altLang="zh-CN" sz="2000" dirty="0"/>
              <a:t>Meme</a:t>
            </a:r>
            <a:r>
              <a:rPr lang="zh-CN" altLang="zh-CN" sz="2000" dirty="0"/>
              <a:t>）”的扩散已经吸引了来自不同学科的学者们的关注。</a:t>
            </a:r>
            <a:r>
              <a:rPr lang="en-US" altLang="zh-CN" sz="2000" dirty="0"/>
              <a:t> </a:t>
            </a:r>
            <a:endParaRPr kumimoji="1" lang="zh-CN" altLang="en-US" sz="2000" dirty="0"/>
          </a:p>
        </p:txBody>
      </p:sp>
      <p:sp>
        <p:nvSpPr>
          <p:cNvPr id="3" name="标题 2"/>
          <p:cNvSpPr>
            <a:spLocks noGrp="1"/>
          </p:cNvSpPr>
          <p:nvPr>
            <p:ph type="title"/>
          </p:nvPr>
        </p:nvSpPr>
        <p:spPr/>
        <p:txBody>
          <a:bodyPr/>
          <a:lstStyle/>
          <a:p>
            <a:r>
              <a:rPr lang="zh-CN" altLang="zh-CN" dirty="0"/>
              <a:t>峰值时间（</a:t>
            </a:r>
            <a:r>
              <a:rPr lang="en-US" altLang="zh-CN" dirty="0"/>
              <a:t>Peak Time</a:t>
            </a:r>
            <a:r>
              <a:rPr lang="zh-CN" altLang="zh-CN" dirty="0"/>
              <a:t>）</a:t>
            </a:r>
            <a:endParaRPr kumimoji="1" lang="zh-CN" altLang="en-US" dirty="0"/>
          </a:p>
        </p:txBody>
      </p:sp>
      <p:pic>
        <p:nvPicPr>
          <p:cNvPr id="4" name="Picture 4"/>
          <p:cNvPicPr/>
          <p:nvPr/>
        </p:nvPicPr>
        <p:blipFill>
          <a:blip r:embed="rId4"/>
          <a:srcRect/>
          <a:stretch>
            <a:fillRect/>
          </a:stretch>
        </p:blipFill>
        <p:spPr bwMode="auto">
          <a:xfrm>
            <a:off x="1166605" y="2710578"/>
            <a:ext cx="2632710" cy="1884045"/>
          </a:xfrm>
          <a:prstGeom prst="rect">
            <a:avLst/>
          </a:prstGeom>
          <a:noFill/>
          <a:ln w="9525">
            <a:noFill/>
            <a:miter lim="800000"/>
            <a:headEnd/>
            <a:tailEnd/>
          </a:ln>
        </p:spPr>
      </p:pic>
      <p:pic>
        <p:nvPicPr>
          <p:cNvPr id="5" name="Picture 5"/>
          <p:cNvPicPr/>
          <p:nvPr/>
        </p:nvPicPr>
        <p:blipFill>
          <a:blip r:embed="rId5"/>
          <a:srcRect/>
          <a:stretch>
            <a:fillRect/>
          </a:stretch>
        </p:blipFill>
        <p:spPr bwMode="auto">
          <a:xfrm>
            <a:off x="4465411" y="2710578"/>
            <a:ext cx="2515870" cy="1828800"/>
          </a:xfrm>
          <a:prstGeom prst="rect">
            <a:avLst/>
          </a:prstGeom>
          <a:noFill/>
          <a:ln w="9525">
            <a:noFill/>
            <a:miter lim="800000"/>
            <a:headEnd/>
            <a:tailEnd/>
          </a:ln>
        </p:spPr>
      </p:pic>
      <p:sp>
        <p:nvSpPr>
          <p:cNvPr id="6" name="矩形 5"/>
          <p:cNvSpPr/>
          <p:nvPr/>
        </p:nvSpPr>
        <p:spPr>
          <a:xfrm>
            <a:off x="332365" y="4603981"/>
            <a:ext cx="8356159" cy="369332"/>
          </a:xfrm>
          <a:prstGeom prst="rect">
            <a:avLst/>
          </a:prstGeom>
        </p:spPr>
        <p:txBody>
          <a:bodyPr wrap="square">
            <a:spAutoFit/>
          </a:bodyPr>
          <a:lstStyle/>
          <a:p>
            <a:r>
              <a:rPr lang="zh-CN" altLang="zh-CN" dirty="0"/>
              <a:t>图</a:t>
            </a:r>
            <a:r>
              <a:rPr lang="en-US" altLang="zh-CN" dirty="0"/>
              <a:t>2‑12</a:t>
            </a:r>
            <a:r>
              <a:rPr lang="zh-CN" altLang="zh-CN" dirty="0"/>
              <a:t>（</a:t>
            </a:r>
            <a:r>
              <a:rPr lang="en-US" altLang="zh-CN" dirty="0"/>
              <a:t>a</a:t>
            </a:r>
            <a:r>
              <a:rPr lang="zh-CN" altLang="zh-CN" dirty="0"/>
              <a:t>）新闻媒体和博客中的时延，（</a:t>
            </a:r>
            <a:r>
              <a:rPr lang="en-US" altLang="zh-CN" dirty="0"/>
              <a:t>b</a:t>
            </a:r>
            <a:r>
              <a:rPr lang="zh-CN" altLang="zh-CN" dirty="0"/>
              <a:t>）新闻到博客切换中的心跳脉冲模式</a:t>
            </a:r>
            <a:endParaRPr lang="en-US" altLang="zh-CN" dirty="0"/>
          </a:p>
        </p:txBody>
      </p:sp>
    </p:spTree>
    <p:extLst>
      <p:ext uri="{BB962C8B-B14F-4D97-AF65-F5344CB8AC3E}">
        <p14:creationId xmlns:p14="http://schemas.microsoft.com/office/powerpoint/2010/main" val="2672631645"/>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6" name="噢"/>
          </p:stSnd>
        </p:sndAc>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dirty="0" smtClean="0"/>
              <a:t>衰减时间是指从峰值时间到信息扩散达到扩散规模</a:t>
            </a:r>
            <a:r>
              <a:rPr lang="zh-CN" altLang="zh-CN" dirty="0"/>
              <a:t>的</a:t>
            </a:r>
            <a:r>
              <a:rPr lang="en-US" altLang="zh-CN" dirty="0"/>
              <a:t>75%</a:t>
            </a:r>
            <a:r>
              <a:rPr lang="zh-CN" altLang="zh-CN" dirty="0"/>
              <a:t>所需要的时间</a:t>
            </a:r>
            <a:r>
              <a:rPr lang="zh-CN" altLang="zh-CN" dirty="0" smtClean="0"/>
              <a:t>。</a:t>
            </a:r>
            <a:endParaRPr lang="en-US" altLang="zh-CN" dirty="0" smtClean="0"/>
          </a:p>
        </p:txBody>
      </p:sp>
      <p:sp>
        <p:nvSpPr>
          <p:cNvPr id="3" name="标题 2"/>
          <p:cNvSpPr>
            <a:spLocks noGrp="1"/>
          </p:cNvSpPr>
          <p:nvPr>
            <p:ph type="title"/>
          </p:nvPr>
        </p:nvSpPr>
        <p:spPr/>
        <p:txBody>
          <a:bodyPr/>
          <a:lstStyle/>
          <a:p>
            <a:r>
              <a:rPr lang="zh-CN" altLang="zh-CN" dirty="0"/>
              <a:t>衰减时间（</a:t>
            </a:r>
            <a:r>
              <a:rPr lang="en-US" altLang="zh-CN" dirty="0"/>
              <a:t>Decay Time</a:t>
            </a:r>
            <a:r>
              <a:rPr lang="zh-CN" altLang="zh-CN" dirty="0"/>
              <a:t>）</a:t>
            </a:r>
            <a:endParaRPr kumimoji="1" lang="zh-CN" altLang="en-US" dirty="0"/>
          </a:p>
        </p:txBody>
      </p:sp>
      <p:pic>
        <p:nvPicPr>
          <p:cNvPr id="4" name="Picture 64"/>
          <p:cNvPicPr/>
          <p:nvPr/>
        </p:nvPicPr>
        <p:blipFill>
          <a:blip r:embed="rId4"/>
          <a:srcRect/>
          <a:stretch>
            <a:fillRect/>
          </a:stretch>
        </p:blipFill>
        <p:spPr bwMode="auto">
          <a:xfrm>
            <a:off x="5327975" y="2489716"/>
            <a:ext cx="2565273" cy="1533696"/>
          </a:xfrm>
          <a:prstGeom prst="rect">
            <a:avLst/>
          </a:prstGeom>
          <a:noFill/>
          <a:ln w="9525">
            <a:noFill/>
            <a:miter lim="800000"/>
            <a:headEnd/>
            <a:tailEnd/>
          </a:ln>
        </p:spPr>
      </p:pic>
      <p:sp>
        <p:nvSpPr>
          <p:cNvPr id="5" name="矩形 4"/>
          <p:cNvSpPr/>
          <p:nvPr/>
        </p:nvSpPr>
        <p:spPr>
          <a:xfrm>
            <a:off x="4768029" y="4001322"/>
            <a:ext cx="4165849" cy="369332"/>
          </a:xfrm>
          <a:prstGeom prst="rect">
            <a:avLst/>
          </a:prstGeom>
        </p:spPr>
        <p:txBody>
          <a:bodyPr wrap="none">
            <a:spAutoFit/>
          </a:bodyPr>
          <a:lstStyle/>
          <a:p>
            <a:r>
              <a:rPr lang="zh-CN" altLang="zh-CN" dirty="0"/>
              <a:t>图</a:t>
            </a:r>
            <a:r>
              <a:rPr lang="en-US" altLang="zh-CN" dirty="0"/>
              <a:t>2‑13</a:t>
            </a:r>
            <a:r>
              <a:rPr lang="zh-CN" altLang="zh-CN" dirty="0"/>
              <a:t>两类信息的归一化时间序列质心</a:t>
            </a:r>
            <a:endParaRPr lang="en-US" altLang="zh-CN" dirty="0"/>
          </a:p>
        </p:txBody>
      </p:sp>
      <p:sp>
        <p:nvSpPr>
          <p:cNvPr id="6" name="矩形 5"/>
          <p:cNvSpPr/>
          <p:nvPr/>
        </p:nvSpPr>
        <p:spPr>
          <a:xfrm>
            <a:off x="457200" y="2571750"/>
            <a:ext cx="4572000" cy="646331"/>
          </a:xfrm>
          <a:prstGeom prst="rect">
            <a:avLst/>
          </a:prstGeom>
        </p:spPr>
        <p:txBody>
          <a:bodyPr>
            <a:spAutoFit/>
          </a:bodyPr>
          <a:lstStyle/>
          <a:p>
            <a:r>
              <a:rPr lang="en-US" altLang="zh-CN" dirty="0"/>
              <a:t>Wu</a:t>
            </a:r>
            <a:r>
              <a:rPr lang="zh-CN" altLang="zh-CN" dirty="0"/>
              <a:t>等研究了</a:t>
            </a:r>
            <a:r>
              <a:rPr lang="en-US" altLang="zh-CN" dirty="0"/>
              <a:t>Twitter</a:t>
            </a:r>
            <a:r>
              <a:rPr lang="zh-CN" altLang="zh-CN" dirty="0"/>
              <a:t>中信息内容与它们的时间动力学之间的关系，尤其是信息的持续性</a:t>
            </a:r>
            <a:endParaRPr kumimoji="1" lang="zh-CN" altLang="en-US" dirty="0"/>
          </a:p>
        </p:txBody>
      </p:sp>
      <p:sp>
        <p:nvSpPr>
          <p:cNvPr id="7" name="矩形 6"/>
          <p:cNvSpPr/>
          <p:nvPr/>
        </p:nvSpPr>
        <p:spPr>
          <a:xfrm>
            <a:off x="505565" y="3207236"/>
            <a:ext cx="4360948" cy="1754327"/>
          </a:xfrm>
          <a:prstGeom prst="rect">
            <a:avLst/>
          </a:prstGeom>
        </p:spPr>
        <p:txBody>
          <a:bodyPr wrap="square">
            <a:spAutoFit/>
          </a:bodyPr>
          <a:lstStyle/>
          <a:p>
            <a:pPr>
              <a:defRPr/>
            </a:pPr>
            <a:r>
              <a:rPr lang="zh-CN" altLang="zh-CN" dirty="0">
                <a:solidFill>
                  <a:srgbClr val="77933C"/>
                </a:solidFill>
              </a:rPr>
              <a:t>如图</a:t>
            </a:r>
            <a:r>
              <a:rPr lang="en-US" altLang="zh-CN" dirty="0">
                <a:solidFill>
                  <a:srgbClr val="77933C"/>
                </a:solidFill>
              </a:rPr>
              <a:t>2‑13</a:t>
            </a:r>
            <a:r>
              <a:rPr lang="zh-CN" altLang="zh-CN" dirty="0">
                <a:solidFill>
                  <a:srgbClr val="77933C"/>
                </a:solidFill>
              </a:rPr>
              <a:t>所示。可见两类的归一化时间模式具有显著的区别，正面类别的</a:t>
            </a:r>
            <a:r>
              <a:rPr lang="en-US" altLang="zh-CN" dirty="0">
                <a:solidFill>
                  <a:srgbClr val="77933C"/>
                </a:solidFill>
              </a:rPr>
              <a:t>URL</a:t>
            </a:r>
            <a:r>
              <a:rPr lang="zh-CN" altLang="zh-CN" dirty="0">
                <a:solidFill>
                  <a:srgbClr val="77933C"/>
                </a:solidFill>
              </a:rPr>
              <a:t>衰减更慢，且具有周期性的多重注意力峰值，而负面类别的</a:t>
            </a:r>
            <a:r>
              <a:rPr lang="en-US" altLang="zh-CN" dirty="0">
                <a:solidFill>
                  <a:srgbClr val="77933C"/>
                </a:solidFill>
              </a:rPr>
              <a:t>URL</a:t>
            </a:r>
            <a:r>
              <a:rPr lang="zh-CN" altLang="zh-CN" dirty="0">
                <a:solidFill>
                  <a:srgbClr val="77933C"/>
                </a:solidFill>
              </a:rPr>
              <a:t>则只有一个峰值之后快速衰减。</a:t>
            </a:r>
            <a:endParaRPr lang="en-US" altLang="zh-CN" dirty="0">
              <a:solidFill>
                <a:srgbClr val="77933C"/>
              </a:solidFill>
            </a:endParaRPr>
          </a:p>
          <a:p>
            <a:endParaRPr kumimoji="1" lang="zh-CN" altLang="en-US" dirty="0"/>
          </a:p>
        </p:txBody>
      </p:sp>
    </p:spTree>
    <p:extLst>
      <p:ext uri="{BB962C8B-B14F-4D97-AF65-F5344CB8AC3E}">
        <p14:creationId xmlns:p14="http://schemas.microsoft.com/office/powerpoint/2010/main" val="1149063094"/>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5" name="噢"/>
          </p:stSnd>
        </p:sndAc>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400" dirty="0"/>
              <a:t>在</a:t>
            </a:r>
            <a:r>
              <a:rPr lang="en-US" altLang="zh-CN" sz="2400" dirty="0" err="1"/>
              <a:t>Digg</a:t>
            </a:r>
            <a:r>
              <a:rPr lang="zh-CN" altLang="zh-CN" sz="2400" dirty="0"/>
              <a:t>中测量一开始的两小时内对某故事的访问量可以准确预测之后三十天它们的流行度，而要达到同样的精度，必须要跟踪</a:t>
            </a:r>
            <a:r>
              <a:rPr lang="en-US" altLang="zh-CN" sz="2400" dirty="0" err="1"/>
              <a:t>Youtube</a:t>
            </a:r>
            <a:r>
              <a:rPr lang="zh-CN" altLang="zh-CN" sz="2400" dirty="0"/>
              <a:t>视频一开始的十天内的下载量</a:t>
            </a:r>
            <a:r>
              <a:rPr lang="zh-CN" altLang="zh-CN" sz="2400" dirty="0" smtClean="0"/>
              <a:t>。</a:t>
            </a:r>
            <a:endParaRPr lang="en-US" altLang="zh-CN" sz="2400" dirty="0" smtClean="0"/>
          </a:p>
          <a:p>
            <a:endParaRPr kumimoji="1" lang="zh-CN" altLang="en-US" sz="2400" dirty="0"/>
          </a:p>
        </p:txBody>
      </p:sp>
      <p:sp>
        <p:nvSpPr>
          <p:cNvPr id="3" name="标题 2"/>
          <p:cNvSpPr>
            <a:spLocks noGrp="1"/>
          </p:cNvSpPr>
          <p:nvPr>
            <p:ph type="title"/>
          </p:nvPr>
        </p:nvSpPr>
        <p:spPr/>
        <p:txBody>
          <a:bodyPr/>
          <a:lstStyle/>
          <a:p>
            <a:r>
              <a:rPr kumimoji="1" lang="zh-CN" altLang="en-US" dirty="0" smtClean="0"/>
              <a:t>预测未来的流行度</a:t>
            </a:r>
            <a:endParaRPr kumimoji="1" lang="zh-CN" altLang="en-US" dirty="0"/>
          </a:p>
        </p:txBody>
      </p:sp>
      <p:pic>
        <p:nvPicPr>
          <p:cNvPr id="4" name="图片 3"/>
          <p:cNvPicPr/>
          <p:nvPr/>
        </p:nvPicPr>
        <p:blipFill>
          <a:blip r:embed="rId4"/>
          <a:srcRect/>
          <a:stretch>
            <a:fillRect/>
          </a:stretch>
        </p:blipFill>
        <p:spPr bwMode="auto">
          <a:xfrm>
            <a:off x="1247762" y="2330213"/>
            <a:ext cx="2755265" cy="2264410"/>
          </a:xfrm>
          <a:prstGeom prst="rect">
            <a:avLst/>
          </a:prstGeom>
          <a:noFill/>
          <a:ln w="9525">
            <a:noFill/>
            <a:miter lim="800000"/>
            <a:headEnd/>
            <a:tailEnd/>
          </a:ln>
        </p:spPr>
      </p:pic>
      <p:pic>
        <p:nvPicPr>
          <p:cNvPr id="5" name="图片 4"/>
          <p:cNvPicPr/>
          <p:nvPr/>
        </p:nvPicPr>
        <p:blipFill>
          <a:blip r:embed="rId5"/>
          <a:srcRect/>
          <a:stretch>
            <a:fillRect/>
          </a:stretch>
        </p:blipFill>
        <p:spPr bwMode="auto">
          <a:xfrm>
            <a:off x="5077742" y="2385458"/>
            <a:ext cx="2810510" cy="2209165"/>
          </a:xfrm>
          <a:prstGeom prst="rect">
            <a:avLst/>
          </a:prstGeom>
          <a:noFill/>
          <a:ln w="9525">
            <a:noFill/>
            <a:miter lim="800000"/>
            <a:headEnd/>
            <a:tailEnd/>
          </a:ln>
        </p:spPr>
      </p:pic>
      <p:sp>
        <p:nvSpPr>
          <p:cNvPr id="6" name="矩形 5"/>
          <p:cNvSpPr/>
          <p:nvPr/>
        </p:nvSpPr>
        <p:spPr>
          <a:xfrm>
            <a:off x="308608" y="4665717"/>
            <a:ext cx="8522333" cy="253916"/>
          </a:xfrm>
          <a:prstGeom prst="rect">
            <a:avLst/>
          </a:prstGeom>
        </p:spPr>
        <p:txBody>
          <a:bodyPr wrap="square">
            <a:spAutoFit/>
          </a:bodyPr>
          <a:lstStyle/>
          <a:p>
            <a:r>
              <a:rPr lang="zh-CN" altLang="zh-CN" sz="1050" dirty="0">
                <a:solidFill>
                  <a:srgbClr val="77933C"/>
                </a:solidFill>
              </a:rPr>
              <a:t>图</a:t>
            </a:r>
            <a:r>
              <a:rPr lang="en-US" altLang="zh-CN" sz="1050" dirty="0">
                <a:solidFill>
                  <a:srgbClr val="77933C"/>
                </a:solidFill>
              </a:rPr>
              <a:t>2‑14(a) </a:t>
            </a:r>
            <a:r>
              <a:rPr lang="en-US" altLang="zh-CN" sz="1050" dirty="0" err="1">
                <a:solidFill>
                  <a:srgbClr val="77933C"/>
                </a:solidFill>
              </a:rPr>
              <a:t>Digg</a:t>
            </a:r>
            <a:r>
              <a:rPr lang="zh-CN" altLang="zh-CN" sz="1050" dirty="0">
                <a:solidFill>
                  <a:srgbClr val="77933C"/>
                </a:solidFill>
              </a:rPr>
              <a:t>数据集中寿命超过</a:t>
            </a:r>
            <a:r>
              <a:rPr lang="en-US" altLang="zh-CN" sz="1050" dirty="0">
                <a:solidFill>
                  <a:srgbClr val="77933C"/>
                </a:solidFill>
              </a:rPr>
              <a:t>30</a:t>
            </a:r>
            <a:r>
              <a:rPr lang="zh-CN" altLang="zh-CN" sz="1050" dirty="0">
                <a:solidFill>
                  <a:srgbClr val="77933C"/>
                </a:solidFill>
              </a:rPr>
              <a:t>天的</a:t>
            </a:r>
            <a:r>
              <a:rPr lang="en-US" altLang="zh-CN" sz="1050" dirty="0">
                <a:solidFill>
                  <a:srgbClr val="77933C"/>
                </a:solidFill>
              </a:rPr>
              <a:t>17,097</a:t>
            </a:r>
            <a:r>
              <a:rPr lang="zh-CN" altLang="zh-CN" sz="1050" dirty="0">
                <a:solidFill>
                  <a:srgbClr val="77933C"/>
                </a:solidFill>
              </a:rPr>
              <a:t>个被推荐的故事</a:t>
            </a:r>
            <a:r>
              <a:rPr lang="en-US" altLang="zh-CN" sz="1050" dirty="0" err="1">
                <a:solidFill>
                  <a:srgbClr val="77933C"/>
                </a:solidFill>
              </a:rPr>
              <a:t>digg</a:t>
            </a:r>
            <a:r>
              <a:rPr lang="zh-CN" altLang="zh-CN" sz="1050" dirty="0">
                <a:solidFill>
                  <a:srgbClr val="77933C"/>
                </a:solidFill>
              </a:rPr>
              <a:t>数的相关性。</a:t>
            </a:r>
            <a:r>
              <a:rPr lang="en-US" altLang="zh-CN" sz="1050" dirty="0">
                <a:solidFill>
                  <a:srgbClr val="77933C"/>
                </a:solidFill>
              </a:rPr>
              <a:t>(b) </a:t>
            </a:r>
            <a:r>
              <a:rPr lang="en-US" altLang="zh-CN" sz="1050" dirty="0" err="1">
                <a:solidFill>
                  <a:srgbClr val="77933C"/>
                </a:solidFill>
              </a:rPr>
              <a:t>Youtube</a:t>
            </a:r>
            <a:r>
              <a:rPr lang="zh-CN" altLang="zh-CN" sz="1050" dirty="0">
                <a:solidFill>
                  <a:srgbClr val="77933C"/>
                </a:solidFill>
              </a:rPr>
              <a:t>中视频上传之后</a:t>
            </a:r>
            <a:r>
              <a:rPr lang="en-US" altLang="zh-CN" sz="1050" dirty="0">
                <a:solidFill>
                  <a:srgbClr val="77933C"/>
                </a:solidFill>
              </a:rPr>
              <a:t>7</a:t>
            </a:r>
            <a:r>
              <a:rPr lang="zh-CN" altLang="zh-CN" sz="1050" dirty="0">
                <a:solidFill>
                  <a:srgbClr val="77933C"/>
                </a:solidFill>
              </a:rPr>
              <a:t>天与</a:t>
            </a:r>
            <a:r>
              <a:rPr lang="en-US" altLang="zh-CN" sz="1050" dirty="0">
                <a:solidFill>
                  <a:srgbClr val="77933C"/>
                </a:solidFill>
              </a:rPr>
              <a:t>30</a:t>
            </a:r>
            <a:r>
              <a:rPr lang="zh-CN" altLang="zh-CN" sz="1050" dirty="0">
                <a:solidFill>
                  <a:srgbClr val="77933C"/>
                </a:solidFill>
              </a:rPr>
              <a:t>天的流行度的比较</a:t>
            </a:r>
            <a:endParaRPr lang="en-US" altLang="zh-CN" sz="1050" dirty="0">
              <a:solidFill>
                <a:srgbClr val="77933C"/>
              </a:solidFill>
            </a:endParaRPr>
          </a:p>
        </p:txBody>
      </p:sp>
    </p:spTree>
    <p:extLst>
      <p:ext uri="{BB962C8B-B14F-4D97-AF65-F5344CB8AC3E}">
        <p14:creationId xmlns:p14="http://schemas.microsoft.com/office/powerpoint/2010/main" val="2377719936"/>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6" name="噢"/>
          </p:stSnd>
        </p:sndAc>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dirty="0"/>
              <a:t>除了时间特性，近年来也有学者研究了信息扩散的空间特性</a:t>
            </a:r>
            <a:r>
              <a:rPr lang="zh-CN" altLang="zh-CN" dirty="0" smtClean="0"/>
              <a:t>。</a:t>
            </a:r>
            <a:endParaRPr lang="en-US" altLang="zh-CN" dirty="0" smtClean="0"/>
          </a:p>
        </p:txBody>
      </p:sp>
      <p:sp>
        <p:nvSpPr>
          <p:cNvPr id="3" name="标题 2"/>
          <p:cNvSpPr>
            <a:spLocks noGrp="1"/>
          </p:cNvSpPr>
          <p:nvPr>
            <p:ph type="title"/>
          </p:nvPr>
        </p:nvSpPr>
        <p:spPr/>
        <p:txBody>
          <a:bodyPr/>
          <a:lstStyle/>
          <a:p>
            <a:r>
              <a:rPr lang="en-US" altLang="zh-CN" b="1" dirty="0"/>
              <a:t>2.6</a:t>
            </a:r>
            <a:r>
              <a:rPr lang="zh-CN" altLang="zh-CN" b="1" dirty="0"/>
              <a:t>扩散空间</a:t>
            </a:r>
            <a:r>
              <a:rPr lang="en-US" altLang="zh-CN" b="1" dirty="0"/>
              <a:t/>
            </a:r>
            <a:br>
              <a:rPr lang="en-US" altLang="zh-CN" b="1" dirty="0"/>
            </a:br>
            <a:endParaRPr kumimoji="1" lang="zh-CN" altLang="en-US" dirty="0"/>
          </a:p>
        </p:txBody>
      </p:sp>
      <p:pic>
        <p:nvPicPr>
          <p:cNvPr id="4" name="Picture 60"/>
          <p:cNvPicPr/>
          <p:nvPr/>
        </p:nvPicPr>
        <p:blipFill>
          <a:blip r:embed="rId4"/>
          <a:srcRect/>
          <a:stretch>
            <a:fillRect/>
          </a:stretch>
        </p:blipFill>
        <p:spPr bwMode="auto">
          <a:xfrm>
            <a:off x="4593038" y="1943499"/>
            <a:ext cx="3715643" cy="2210468"/>
          </a:xfrm>
          <a:prstGeom prst="rect">
            <a:avLst/>
          </a:prstGeom>
          <a:noFill/>
          <a:ln w="9525">
            <a:noFill/>
            <a:miter lim="800000"/>
            <a:headEnd/>
            <a:tailEnd/>
          </a:ln>
        </p:spPr>
      </p:pic>
      <p:sp>
        <p:nvSpPr>
          <p:cNvPr id="5" name="矩形 4"/>
          <p:cNvSpPr/>
          <p:nvPr/>
        </p:nvSpPr>
        <p:spPr>
          <a:xfrm>
            <a:off x="4766747" y="4271457"/>
            <a:ext cx="4572000" cy="276999"/>
          </a:xfrm>
          <a:prstGeom prst="rect">
            <a:avLst/>
          </a:prstGeom>
        </p:spPr>
        <p:txBody>
          <a:bodyPr>
            <a:spAutoFit/>
          </a:bodyPr>
          <a:lstStyle/>
          <a:p>
            <a:r>
              <a:rPr lang="zh-CN" altLang="zh-CN" sz="1200" dirty="0">
                <a:solidFill>
                  <a:srgbClr val="77933C"/>
                </a:solidFill>
              </a:rPr>
              <a:t>图</a:t>
            </a:r>
            <a:r>
              <a:rPr lang="en-US" altLang="zh-CN" sz="1200" dirty="0">
                <a:solidFill>
                  <a:srgbClr val="77933C"/>
                </a:solidFill>
              </a:rPr>
              <a:t>2‑15 URL</a:t>
            </a:r>
            <a:r>
              <a:rPr lang="zh-CN" altLang="zh-CN" sz="1200" dirty="0">
                <a:solidFill>
                  <a:srgbClr val="77933C"/>
                </a:solidFill>
              </a:rPr>
              <a:t>传播中用户之间以及互粉用户间的距离分布</a:t>
            </a:r>
            <a:endParaRPr lang="en-US" altLang="zh-CN" sz="1200" dirty="0">
              <a:solidFill>
                <a:srgbClr val="77933C"/>
              </a:solidFill>
            </a:endParaRPr>
          </a:p>
        </p:txBody>
      </p:sp>
      <p:sp>
        <p:nvSpPr>
          <p:cNvPr id="7" name="矩形 6"/>
          <p:cNvSpPr/>
          <p:nvPr/>
        </p:nvSpPr>
        <p:spPr>
          <a:xfrm>
            <a:off x="457200" y="2517130"/>
            <a:ext cx="4572000" cy="1754327"/>
          </a:xfrm>
          <a:prstGeom prst="rect">
            <a:avLst/>
          </a:prstGeom>
        </p:spPr>
        <p:txBody>
          <a:bodyPr>
            <a:spAutoFit/>
          </a:bodyPr>
          <a:lstStyle/>
          <a:p>
            <a:r>
              <a:rPr lang="en-US" altLang="zh-CN" dirty="0"/>
              <a:t>Flickr</a:t>
            </a:r>
            <a:r>
              <a:rPr lang="zh-CN" altLang="en-US" dirty="0"/>
              <a:t>照片粉丝往往在距离上传者社会距离很近的地方</a:t>
            </a:r>
            <a:r>
              <a:rPr lang="en-US" altLang="zh-CN" dirty="0" smtClean="0"/>
              <a:t>[</a:t>
            </a:r>
            <a:r>
              <a:rPr lang="zh-CN" altLang="en-US" dirty="0" smtClean="0"/>
              <a:t>。</a:t>
            </a:r>
            <a:r>
              <a:rPr lang="zh-CN" altLang="en-US" dirty="0"/>
              <a:t>在</a:t>
            </a:r>
            <a:r>
              <a:rPr lang="en-US" altLang="zh-CN" dirty="0"/>
              <a:t>Flickr</a:t>
            </a:r>
            <a:r>
              <a:rPr lang="zh-CN" altLang="en-US" dirty="0"/>
              <a:t>中信息扩散的本地性和缓慢性可能归因于信息扩散理论中的耗竭过程，即除去上传者的好友，其他用户随着跟上传者社会距离的增大对照片的感兴趣程度会迅速减小</a:t>
            </a:r>
            <a:r>
              <a:rPr lang="zh-CN" altLang="en-US" dirty="0" smtClean="0"/>
              <a:t>。</a:t>
            </a:r>
            <a:endParaRPr lang="zh-CN" altLang="en-US" dirty="0"/>
          </a:p>
        </p:txBody>
      </p:sp>
    </p:spTree>
    <p:extLst>
      <p:ext uri="{BB962C8B-B14F-4D97-AF65-F5344CB8AC3E}">
        <p14:creationId xmlns:p14="http://schemas.microsoft.com/office/powerpoint/2010/main" val="2455066056"/>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5" name="噢"/>
          </p:stSnd>
        </p:sndAc>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400" dirty="0"/>
              <a:t>本章我们简要介绍了单条信息传播的主要度量方式</a:t>
            </a:r>
            <a:r>
              <a:rPr lang="zh-CN" altLang="zh-CN" sz="2400" dirty="0" smtClean="0"/>
              <a:t>。</a:t>
            </a:r>
            <a:endParaRPr lang="en-US" altLang="zh-CN" sz="2400" dirty="0" smtClean="0"/>
          </a:p>
          <a:p>
            <a:r>
              <a:rPr lang="zh-CN" altLang="zh-CN" sz="2400" dirty="0" smtClean="0"/>
              <a:t>包括</a:t>
            </a:r>
            <a:r>
              <a:rPr lang="zh-CN" altLang="zh-CN" sz="2400" dirty="0" smtClean="0">
                <a:solidFill>
                  <a:srgbClr val="77933C"/>
                </a:solidFill>
              </a:rPr>
              <a:t>信息扩散网络</a:t>
            </a:r>
            <a:r>
              <a:rPr lang="zh-CN" altLang="zh-CN" sz="2400" dirty="0"/>
              <a:t>的特征、时间特征、空间特征、扩散阈值特征等方面。</a:t>
            </a:r>
            <a:r>
              <a:rPr lang="en-US" altLang="zh-CN" sz="2400" dirty="0"/>
              <a:t> </a:t>
            </a:r>
            <a:endParaRPr lang="en-US" altLang="zh-CN" sz="2400" dirty="0" smtClean="0"/>
          </a:p>
          <a:p>
            <a:r>
              <a:rPr lang="zh-CN" altLang="zh-CN" sz="2400" dirty="0"/>
              <a:t>本章我们简要介绍了单条信息传播的主要度量方式。包括信息扩散网络的特征、时间特征、空间特征、扩散阈值特征等方面。</a:t>
            </a:r>
            <a:r>
              <a:rPr lang="en-US" altLang="zh-CN" sz="2400" dirty="0"/>
              <a:t> </a:t>
            </a:r>
            <a:endParaRPr lang="en-US" altLang="zh-CN" sz="2400" dirty="0" smtClean="0"/>
          </a:p>
          <a:p>
            <a:r>
              <a:rPr lang="zh-CN" altLang="zh-CN" sz="2400" dirty="0"/>
              <a:t>需要强调的是并非所有的数字指纹都可以被转化为信息转发网络。比如，当一个用户使用</a:t>
            </a:r>
            <a:r>
              <a:rPr lang="en-US" altLang="zh-CN" sz="2400" dirty="0" err="1"/>
              <a:t>Digg</a:t>
            </a:r>
            <a:r>
              <a:rPr lang="zh-CN" altLang="zh-CN" sz="2400" dirty="0"/>
              <a:t>网站对新闻进行投票的时候</a:t>
            </a:r>
            <a:r>
              <a:rPr lang="zh-CN" altLang="zh-CN" sz="2400" dirty="0" smtClean="0"/>
              <a:t>，无法</a:t>
            </a:r>
            <a:r>
              <a:rPr lang="zh-CN" altLang="zh-CN" sz="2400" dirty="0"/>
              <a:t>知道他是从哪一个朋友那里看到这条信息</a:t>
            </a:r>
            <a:r>
              <a:rPr lang="en-US" altLang="zh-CN" sz="2400" dirty="0"/>
              <a:t> </a:t>
            </a:r>
            <a:endParaRPr kumimoji="1" lang="zh-CN" altLang="en-US" sz="2400" dirty="0"/>
          </a:p>
        </p:txBody>
      </p:sp>
      <p:sp>
        <p:nvSpPr>
          <p:cNvPr id="3" name="标题 2"/>
          <p:cNvSpPr>
            <a:spLocks noGrp="1"/>
          </p:cNvSpPr>
          <p:nvPr>
            <p:ph type="title"/>
          </p:nvPr>
        </p:nvSpPr>
        <p:spPr/>
        <p:txBody>
          <a:bodyPr/>
          <a:lstStyle/>
          <a:p>
            <a:r>
              <a:rPr lang="en-US" altLang="zh-CN" b="1" dirty="0" smtClean="0"/>
              <a:t>2.7</a:t>
            </a:r>
            <a:r>
              <a:rPr lang="zh-CN" altLang="en-US" b="1" dirty="0" smtClean="0"/>
              <a:t> </a:t>
            </a:r>
            <a:r>
              <a:rPr lang="zh-CN" altLang="zh-CN" b="1" dirty="0" smtClean="0"/>
              <a:t>本章小结和</a:t>
            </a:r>
            <a:r>
              <a:rPr lang="zh-CN" altLang="zh-CN" b="1" dirty="0"/>
              <a:t>展望</a:t>
            </a:r>
            <a:r>
              <a:rPr lang="en-US" altLang="zh-CN" b="1" dirty="0"/>
              <a:t/>
            </a:r>
            <a:br>
              <a:rPr lang="en-US" altLang="zh-CN" b="1" dirty="0"/>
            </a:br>
            <a:endParaRPr kumimoji="1" lang="zh-CN" altLang="en-US" dirty="0"/>
          </a:p>
        </p:txBody>
      </p:sp>
    </p:spTree>
    <p:extLst>
      <p:ext uri="{BB962C8B-B14F-4D97-AF65-F5344CB8AC3E}">
        <p14:creationId xmlns:p14="http://schemas.microsoft.com/office/powerpoint/2010/main" val="2361105811"/>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srcRect l="-81524" r="-81524"/>
          <a:stretch>
            <a:fillRect/>
          </a:stretch>
        </p:blipFill>
        <p:spPr/>
      </p:pic>
      <p:sp>
        <p:nvSpPr>
          <p:cNvPr id="3" name="标题 2"/>
          <p:cNvSpPr>
            <a:spLocks noGrp="1"/>
          </p:cNvSpPr>
          <p:nvPr>
            <p:ph type="title"/>
          </p:nvPr>
        </p:nvSpPr>
        <p:spPr/>
        <p:txBody>
          <a:bodyPr/>
          <a:lstStyle/>
          <a:p>
            <a:endParaRPr kumimoji="1" lang="zh-CN" altLang="en-US" dirty="0"/>
          </a:p>
        </p:txBody>
      </p:sp>
    </p:spTree>
    <p:extLst>
      <p:ext uri="{BB962C8B-B14F-4D97-AF65-F5344CB8AC3E}">
        <p14:creationId xmlns:p14="http://schemas.microsoft.com/office/powerpoint/2010/main" val="114105483"/>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1A7BAE"/>
        </a:solidFill>
        <a:effectLst/>
      </p:bgPr>
    </p:bg>
    <p:spTree>
      <p:nvGrpSpPr>
        <p:cNvPr id="1" name=""/>
        <p:cNvGrpSpPr/>
        <p:nvPr/>
      </p:nvGrpSpPr>
      <p:grpSpPr>
        <a:xfrm>
          <a:off x="0" y="0"/>
          <a:ext cx="0" cy="0"/>
          <a:chOff x="0" y="0"/>
          <a:chExt cx="0" cy="0"/>
        </a:xfrm>
      </p:grpSpPr>
      <p:sp>
        <p:nvSpPr>
          <p:cNvPr id="6" name="矩形 5"/>
          <p:cNvSpPr/>
          <p:nvPr/>
        </p:nvSpPr>
        <p:spPr>
          <a:xfrm>
            <a:off x="1" y="2166704"/>
            <a:ext cx="9144000" cy="450051"/>
          </a:xfrm>
          <a:prstGeom prst="rect">
            <a:avLst/>
          </a:prstGeom>
          <a:solidFill>
            <a:srgbClr val="1D8A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914400"/>
            <a:r>
              <a:rPr lang="zh-CN" altLang="en-US" b="1" dirty="0">
                <a:solidFill>
                  <a:prstClr val="white"/>
                </a:solidFill>
                <a:latin typeface="Arial"/>
                <a:ea typeface="微软雅黑"/>
              </a:rPr>
              <a:t>一、</a:t>
            </a:r>
            <a:r>
              <a:rPr lang="zh-CN" altLang="zh-CN" b="1" dirty="0">
                <a:solidFill>
                  <a:prstClr val="white"/>
                </a:solidFill>
                <a:latin typeface="Arial"/>
                <a:ea typeface="微软雅黑"/>
              </a:rPr>
              <a:t>公共舆论与社会运动</a:t>
            </a:r>
            <a:r>
              <a:rPr lang="en-US" altLang="zh-CN" dirty="0">
                <a:solidFill>
                  <a:prstClr val="white"/>
                </a:solidFill>
                <a:latin typeface="Arial"/>
                <a:ea typeface="微软雅黑"/>
              </a:rPr>
              <a:t> </a:t>
            </a:r>
            <a:endParaRPr lang="zh-CN" altLang="en-US" dirty="0">
              <a:solidFill>
                <a:prstClr val="white"/>
              </a:solidFill>
              <a:latin typeface="Arial"/>
              <a:ea typeface="微软雅黑"/>
            </a:endParaRPr>
          </a:p>
        </p:txBody>
      </p:sp>
      <p:sp>
        <p:nvSpPr>
          <p:cNvPr id="4" name="TextBox 3"/>
          <p:cNvSpPr txBox="1"/>
          <p:nvPr/>
        </p:nvSpPr>
        <p:spPr>
          <a:xfrm>
            <a:off x="26496" y="-1433695"/>
            <a:ext cx="2724424" cy="8094524"/>
          </a:xfrm>
          <a:prstGeom prst="rect">
            <a:avLst/>
          </a:prstGeom>
          <a:noFill/>
          <a:effectLst>
            <a:outerShdw blurRad="165100" dist="76200" dir="1200000" algn="tl" rotWithShape="0">
              <a:prstClr val="black">
                <a:alpha val="10000"/>
              </a:prstClr>
            </a:outerShdw>
          </a:effectLst>
        </p:spPr>
        <p:txBody>
          <a:bodyPr wrap="none" rtlCol="0">
            <a:spAutoFit/>
          </a:bodyPr>
          <a:lstStyle/>
          <a:p>
            <a:pPr defTabSz="914400"/>
            <a:r>
              <a:rPr lang="en-US" altLang="zh-CN" sz="52000">
                <a:solidFill>
                  <a:prstClr val="white"/>
                </a:solidFill>
                <a:latin typeface="Impact"/>
                <a:ea typeface="微软雅黑"/>
              </a:rPr>
              <a:t>1</a:t>
            </a:r>
            <a:endParaRPr lang="zh-CN" altLang="en-US" sz="52000">
              <a:solidFill>
                <a:prstClr val="white"/>
              </a:solidFill>
              <a:latin typeface="Impact"/>
              <a:ea typeface="微软雅黑"/>
            </a:endParaRPr>
          </a:p>
        </p:txBody>
      </p:sp>
      <p:sp>
        <p:nvSpPr>
          <p:cNvPr id="3" name="矩形 2"/>
          <p:cNvSpPr/>
          <p:nvPr/>
        </p:nvSpPr>
        <p:spPr>
          <a:xfrm>
            <a:off x="5675747" y="1397266"/>
            <a:ext cx="3081718" cy="769441"/>
          </a:xfrm>
          <a:prstGeom prst="rect">
            <a:avLst/>
          </a:prstGeom>
        </p:spPr>
        <p:txBody>
          <a:bodyPr wrap="none">
            <a:spAutoFit/>
          </a:bodyPr>
          <a:lstStyle/>
          <a:p>
            <a:pPr algn="r" defTabSz="914400"/>
            <a:r>
              <a:rPr lang="en-US" altLang="zh-CN" sz="4400" dirty="0">
                <a:solidFill>
                  <a:prstClr val="white"/>
                </a:solidFill>
                <a:latin typeface="Impact"/>
                <a:ea typeface="微软雅黑"/>
              </a:rPr>
              <a:t>Introduction</a:t>
            </a:r>
            <a:endParaRPr lang="zh-CN" altLang="en-US" sz="4400" dirty="0">
              <a:solidFill>
                <a:prstClr val="white"/>
              </a:solidFill>
              <a:latin typeface="Impact"/>
              <a:ea typeface="微软雅黑"/>
            </a:endParaRPr>
          </a:p>
        </p:txBody>
      </p:sp>
    </p:spTree>
    <p:extLst>
      <p:ext uri="{BB962C8B-B14F-4D97-AF65-F5344CB8AC3E}">
        <p14:creationId xmlns:p14="http://schemas.microsoft.com/office/powerpoint/2010/main" val="2720584957"/>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sp>
        <p:nvSpPr>
          <p:cNvPr id="6" name="矩形 5"/>
          <p:cNvSpPr/>
          <p:nvPr/>
        </p:nvSpPr>
        <p:spPr>
          <a:xfrm>
            <a:off x="1" y="2166704"/>
            <a:ext cx="9144000" cy="45005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4" name="TextBox 3"/>
          <p:cNvSpPr txBox="1"/>
          <p:nvPr/>
        </p:nvSpPr>
        <p:spPr>
          <a:xfrm>
            <a:off x="26495" y="-1433695"/>
            <a:ext cx="3531736" cy="8094524"/>
          </a:xfrm>
          <a:prstGeom prst="rect">
            <a:avLst/>
          </a:prstGeom>
          <a:noFill/>
          <a:effectLst>
            <a:outerShdw blurRad="165100" dist="76200" dir="1200000" algn="tl" rotWithShape="0">
              <a:prstClr val="black">
                <a:alpha val="10000"/>
              </a:prstClr>
            </a:outerShdw>
          </a:effectLst>
        </p:spPr>
        <p:txBody>
          <a:bodyPr wrap="none" rtlCol="0">
            <a:spAutoFit/>
          </a:bodyPr>
          <a:lstStyle/>
          <a:p>
            <a:pPr defTabSz="914400"/>
            <a:r>
              <a:rPr lang="en-US" altLang="zh-CN" sz="52000" dirty="0">
                <a:solidFill>
                  <a:prstClr val="white"/>
                </a:solidFill>
                <a:latin typeface="Impact"/>
                <a:ea typeface="微软雅黑"/>
              </a:rPr>
              <a:t>2</a:t>
            </a:r>
            <a:endParaRPr lang="zh-CN" altLang="en-US" sz="52000" dirty="0">
              <a:solidFill>
                <a:prstClr val="white"/>
              </a:solidFill>
              <a:latin typeface="Impact"/>
              <a:ea typeface="微软雅黑"/>
            </a:endParaRPr>
          </a:p>
        </p:txBody>
      </p:sp>
      <p:sp>
        <p:nvSpPr>
          <p:cNvPr id="5" name="矩形 4"/>
          <p:cNvSpPr/>
          <p:nvPr/>
        </p:nvSpPr>
        <p:spPr>
          <a:xfrm>
            <a:off x="1331640" y="2155089"/>
            <a:ext cx="7425825" cy="461665"/>
          </a:xfrm>
          <a:prstGeom prst="rect">
            <a:avLst/>
          </a:prstGeom>
        </p:spPr>
        <p:txBody>
          <a:bodyPr wrap="square">
            <a:spAutoFit/>
          </a:bodyPr>
          <a:lstStyle/>
          <a:p>
            <a:pPr algn="r" defTabSz="914400"/>
            <a:r>
              <a:rPr lang="zh-CN" altLang="zh-CN" sz="2400" dirty="0">
                <a:solidFill>
                  <a:prstClr val="white"/>
                </a:solidFill>
                <a:latin typeface="Arial"/>
                <a:ea typeface="微软雅黑"/>
              </a:rPr>
              <a:t>二、舆论演化的理论框架</a:t>
            </a:r>
            <a:endParaRPr lang="en-US" altLang="zh-CN" sz="2400" dirty="0">
              <a:solidFill>
                <a:prstClr val="white"/>
              </a:solidFill>
              <a:latin typeface="Arial"/>
              <a:ea typeface="微软雅黑"/>
            </a:endParaRPr>
          </a:p>
        </p:txBody>
      </p:sp>
      <p:sp>
        <p:nvSpPr>
          <p:cNvPr id="3" name="矩形 2"/>
          <p:cNvSpPr/>
          <p:nvPr/>
        </p:nvSpPr>
        <p:spPr>
          <a:xfrm>
            <a:off x="6969796" y="1397264"/>
            <a:ext cx="1787669" cy="769441"/>
          </a:xfrm>
          <a:prstGeom prst="rect">
            <a:avLst/>
          </a:prstGeom>
        </p:spPr>
        <p:txBody>
          <a:bodyPr wrap="none">
            <a:spAutoFit/>
          </a:bodyPr>
          <a:lstStyle/>
          <a:p>
            <a:pPr algn="r" defTabSz="914400"/>
            <a:r>
              <a:rPr lang="en-US" altLang="zh-CN" sz="4400" dirty="0">
                <a:solidFill>
                  <a:prstClr val="white"/>
                </a:solidFill>
                <a:latin typeface="Impact"/>
                <a:ea typeface="微软雅黑"/>
              </a:rPr>
              <a:t>Theory</a:t>
            </a:r>
            <a:endParaRPr lang="zh-CN" altLang="en-US" sz="4400" dirty="0">
              <a:solidFill>
                <a:prstClr val="white"/>
              </a:solidFill>
              <a:latin typeface="Impact"/>
              <a:ea typeface="微软雅黑"/>
            </a:endParaRPr>
          </a:p>
        </p:txBody>
      </p:sp>
    </p:spTree>
    <p:extLst>
      <p:ext uri="{BB962C8B-B14F-4D97-AF65-F5344CB8AC3E}">
        <p14:creationId xmlns:p14="http://schemas.microsoft.com/office/powerpoint/2010/main" val="2295960534"/>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DA907"/>
        </a:solidFill>
        <a:effectLst/>
      </p:bgPr>
    </p:bg>
    <p:spTree>
      <p:nvGrpSpPr>
        <p:cNvPr id="1" name=""/>
        <p:cNvGrpSpPr/>
        <p:nvPr/>
      </p:nvGrpSpPr>
      <p:grpSpPr>
        <a:xfrm>
          <a:off x="0" y="0"/>
          <a:ext cx="0" cy="0"/>
          <a:chOff x="0" y="0"/>
          <a:chExt cx="0" cy="0"/>
        </a:xfrm>
      </p:grpSpPr>
      <p:sp>
        <p:nvSpPr>
          <p:cNvPr id="6" name="矩形 5"/>
          <p:cNvSpPr/>
          <p:nvPr/>
        </p:nvSpPr>
        <p:spPr>
          <a:xfrm>
            <a:off x="1" y="2166704"/>
            <a:ext cx="9144000" cy="45005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4" name="TextBox 3"/>
          <p:cNvSpPr txBox="1"/>
          <p:nvPr/>
        </p:nvSpPr>
        <p:spPr>
          <a:xfrm>
            <a:off x="26495" y="-1433695"/>
            <a:ext cx="3720890" cy="8094524"/>
          </a:xfrm>
          <a:prstGeom prst="rect">
            <a:avLst/>
          </a:prstGeom>
          <a:noFill/>
          <a:effectLst>
            <a:outerShdw blurRad="165100" dist="76200" dir="1200000" algn="tl" rotWithShape="0">
              <a:prstClr val="black">
                <a:alpha val="10000"/>
              </a:prstClr>
            </a:outerShdw>
          </a:effectLst>
        </p:spPr>
        <p:txBody>
          <a:bodyPr wrap="none" rtlCol="0">
            <a:spAutoFit/>
          </a:bodyPr>
          <a:lstStyle/>
          <a:p>
            <a:pPr defTabSz="914400"/>
            <a:r>
              <a:rPr lang="en-US" altLang="zh-CN" sz="52000">
                <a:solidFill>
                  <a:prstClr val="white"/>
                </a:solidFill>
                <a:latin typeface="Impact"/>
                <a:ea typeface="微软雅黑"/>
              </a:rPr>
              <a:t>3</a:t>
            </a:r>
            <a:endParaRPr lang="zh-CN" altLang="en-US" sz="52000">
              <a:solidFill>
                <a:prstClr val="white"/>
              </a:solidFill>
              <a:latin typeface="Impact"/>
              <a:ea typeface="微软雅黑"/>
            </a:endParaRPr>
          </a:p>
        </p:txBody>
      </p:sp>
      <p:sp>
        <p:nvSpPr>
          <p:cNvPr id="5" name="矩形 4"/>
          <p:cNvSpPr/>
          <p:nvPr/>
        </p:nvSpPr>
        <p:spPr>
          <a:xfrm>
            <a:off x="3579089" y="2155090"/>
            <a:ext cx="5178376" cy="830997"/>
          </a:xfrm>
          <a:prstGeom prst="rect">
            <a:avLst/>
          </a:prstGeom>
        </p:spPr>
        <p:txBody>
          <a:bodyPr wrap="square">
            <a:spAutoFit/>
          </a:bodyPr>
          <a:lstStyle/>
          <a:p>
            <a:pPr algn="r" defTabSz="914400"/>
            <a:r>
              <a:rPr lang="zh-CN" altLang="en-US" sz="2400" dirty="0">
                <a:solidFill>
                  <a:prstClr val="white"/>
                </a:solidFill>
                <a:latin typeface="Arial"/>
                <a:ea typeface="微软雅黑"/>
              </a:rPr>
              <a:t>三、研究方法：</a:t>
            </a:r>
            <a:endParaRPr lang="en-US" altLang="zh-CN" sz="2400" dirty="0">
              <a:solidFill>
                <a:prstClr val="white"/>
              </a:solidFill>
              <a:latin typeface="Arial"/>
              <a:ea typeface="微软雅黑"/>
            </a:endParaRPr>
          </a:p>
          <a:p>
            <a:pPr algn="r" defTabSz="914400"/>
            <a:r>
              <a:rPr lang="zh-CN" altLang="en-US" sz="2400" dirty="0">
                <a:solidFill>
                  <a:prstClr val="white"/>
                </a:solidFill>
                <a:latin typeface="Arial"/>
                <a:ea typeface="微软雅黑"/>
              </a:rPr>
              <a:t>计算社会科学的视角</a:t>
            </a:r>
          </a:p>
        </p:txBody>
      </p:sp>
      <p:sp>
        <p:nvSpPr>
          <p:cNvPr id="3" name="矩形 2"/>
          <p:cNvSpPr/>
          <p:nvPr/>
        </p:nvSpPr>
        <p:spPr>
          <a:xfrm>
            <a:off x="6830711" y="1397264"/>
            <a:ext cx="1926754" cy="769441"/>
          </a:xfrm>
          <a:prstGeom prst="rect">
            <a:avLst/>
          </a:prstGeom>
        </p:spPr>
        <p:txBody>
          <a:bodyPr wrap="none">
            <a:spAutoFit/>
          </a:bodyPr>
          <a:lstStyle/>
          <a:p>
            <a:pPr algn="r" defTabSz="914400"/>
            <a:r>
              <a:rPr lang="en-US" altLang="zh-CN" sz="4400" dirty="0">
                <a:solidFill>
                  <a:prstClr val="white"/>
                </a:solidFill>
                <a:latin typeface="Impact"/>
                <a:ea typeface="微软雅黑"/>
              </a:rPr>
              <a:t>Method</a:t>
            </a:r>
            <a:endParaRPr lang="zh-CN" altLang="en-US" sz="4400" dirty="0">
              <a:solidFill>
                <a:prstClr val="white"/>
              </a:solidFill>
              <a:latin typeface="Impact"/>
              <a:ea typeface="微软雅黑"/>
            </a:endParaRPr>
          </a:p>
        </p:txBody>
      </p:sp>
      <p:sp>
        <p:nvSpPr>
          <p:cNvPr id="7" name="矩形 6"/>
          <p:cNvSpPr/>
          <p:nvPr/>
        </p:nvSpPr>
        <p:spPr>
          <a:xfrm>
            <a:off x="3536885" y="2930456"/>
            <a:ext cx="5220580" cy="332142"/>
          </a:xfrm>
          <a:prstGeom prst="rect">
            <a:avLst/>
          </a:prstGeom>
        </p:spPr>
        <p:txBody>
          <a:bodyPr wrap="square">
            <a:spAutoFit/>
          </a:bodyPr>
          <a:lstStyle/>
          <a:p>
            <a:pPr algn="r" defTabSz="914400">
              <a:lnSpc>
                <a:spcPct val="150000"/>
              </a:lnSpc>
            </a:pPr>
            <a:r>
              <a:rPr lang="zh-CN" altLang="en-US" sz="1100" dirty="0">
                <a:solidFill>
                  <a:prstClr val="white"/>
                </a:solidFill>
                <a:latin typeface="微软雅黑"/>
                <a:ea typeface="微软雅黑"/>
              </a:rPr>
              <a:t>文本挖掘</a:t>
            </a:r>
            <a:r>
              <a:rPr lang="en-US" altLang="zh-CN" sz="1100" dirty="0">
                <a:solidFill>
                  <a:prstClr val="white"/>
                </a:solidFill>
                <a:latin typeface="微软雅黑"/>
                <a:ea typeface="微软雅黑"/>
              </a:rPr>
              <a:t>+</a:t>
            </a:r>
            <a:r>
              <a:rPr lang="zh-CN" altLang="en-US" sz="1100" dirty="0">
                <a:solidFill>
                  <a:prstClr val="white"/>
                </a:solidFill>
                <a:latin typeface="微软雅黑"/>
                <a:ea typeface="微软雅黑"/>
              </a:rPr>
              <a:t>时间序列分析</a:t>
            </a:r>
          </a:p>
        </p:txBody>
      </p:sp>
    </p:spTree>
    <p:extLst>
      <p:ext uri="{BB962C8B-B14F-4D97-AF65-F5344CB8AC3E}">
        <p14:creationId xmlns:p14="http://schemas.microsoft.com/office/powerpoint/2010/main" val="289786096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BF3420"/>
        </a:solidFill>
        <a:effectLst/>
      </p:bgPr>
    </p:bg>
    <p:spTree>
      <p:nvGrpSpPr>
        <p:cNvPr id="1" name=""/>
        <p:cNvGrpSpPr/>
        <p:nvPr/>
      </p:nvGrpSpPr>
      <p:grpSpPr>
        <a:xfrm>
          <a:off x="0" y="0"/>
          <a:ext cx="0" cy="0"/>
          <a:chOff x="0" y="0"/>
          <a:chExt cx="0" cy="0"/>
        </a:xfrm>
      </p:grpSpPr>
      <p:sp>
        <p:nvSpPr>
          <p:cNvPr id="6" name="矩形 5"/>
          <p:cNvSpPr/>
          <p:nvPr/>
        </p:nvSpPr>
        <p:spPr>
          <a:xfrm>
            <a:off x="1" y="2166704"/>
            <a:ext cx="9144000" cy="45005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914400"/>
            <a:r>
              <a:rPr lang="zh-CN" altLang="en-US" dirty="0">
                <a:solidFill>
                  <a:prstClr val="white"/>
                </a:solidFill>
                <a:latin typeface="Arial"/>
                <a:ea typeface="微软雅黑"/>
              </a:rPr>
              <a:t>四、研究发现</a:t>
            </a:r>
          </a:p>
        </p:txBody>
      </p:sp>
      <p:sp>
        <p:nvSpPr>
          <p:cNvPr id="4" name="TextBox 3"/>
          <p:cNvSpPr txBox="1"/>
          <p:nvPr/>
        </p:nvSpPr>
        <p:spPr>
          <a:xfrm>
            <a:off x="26495" y="-1433695"/>
            <a:ext cx="3515706" cy="8094524"/>
          </a:xfrm>
          <a:prstGeom prst="rect">
            <a:avLst/>
          </a:prstGeom>
          <a:noFill/>
          <a:effectLst>
            <a:outerShdw blurRad="165100" dist="76200" dir="1200000" algn="tl" rotWithShape="0">
              <a:prstClr val="black">
                <a:alpha val="10000"/>
              </a:prstClr>
            </a:outerShdw>
          </a:effectLst>
        </p:spPr>
        <p:txBody>
          <a:bodyPr wrap="none" rtlCol="0">
            <a:spAutoFit/>
          </a:bodyPr>
          <a:lstStyle/>
          <a:p>
            <a:pPr defTabSz="914400"/>
            <a:r>
              <a:rPr lang="en-US" altLang="zh-CN" sz="52000">
                <a:solidFill>
                  <a:prstClr val="white"/>
                </a:solidFill>
                <a:latin typeface="Impact"/>
                <a:ea typeface="微软雅黑"/>
              </a:rPr>
              <a:t>4</a:t>
            </a:r>
            <a:endParaRPr lang="zh-CN" altLang="en-US" sz="52000">
              <a:solidFill>
                <a:prstClr val="white"/>
              </a:solidFill>
              <a:latin typeface="Impact"/>
              <a:ea typeface="微软雅黑"/>
            </a:endParaRPr>
          </a:p>
        </p:txBody>
      </p:sp>
      <p:sp>
        <p:nvSpPr>
          <p:cNvPr id="3" name="矩形 2"/>
          <p:cNvSpPr/>
          <p:nvPr/>
        </p:nvSpPr>
        <p:spPr>
          <a:xfrm>
            <a:off x="6597624" y="1397264"/>
            <a:ext cx="2159841" cy="769441"/>
          </a:xfrm>
          <a:prstGeom prst="rect">
            <a:avLst/>
          </a:prstGeom>
        </p:spPr>
        <p:txBody>
          <a:bodyPr wrap="none">
            <a:spAutoFit/>
          </a:bodyPr>
          <a:lstStyle/>
          <a:p>
            <a:pPr algn="r" defTabSz="914400"/>
            <a:r>
              <a:rPr lang="en-US" altLang="zh-CN" sz="4400" dirty="0">
                <a:solidFill>
                  <a:prstClr val="white"/>
                </a:solidFill>
                <a:latin typeface="Impact"/>
                <a:ea typeface="微软雅黑"/>
              </a:rPr>
              <a:t>Findings</a:t>
            </a:r>
            <a:endParaRPr lang="zh-CN" altLang="en-US" sz="4400" dirty="0">
              <a:solidFill>
                <a:prstClr val="white"/>
              </a:solidFill>
              <a:latin typeface="Impact"/>
              <a:ea typeface="微软雅黑"/>
            </a:endParaRPr>
          </a:p>
        </p:txBody>
      </p:sp>
      <p:sp>
        <p:nvSpPr>
          <p:cNvPr id="25" name="矩形 24"/>
          <p:cNvSpPr/>
          <p:nvPr/>
        </p:nvSpPr>
        <p:spPr>
          <a:xfrm>
            <a:off x="3536885" y="2691666"/>
            <a:ext cx="5220580" cy="316369"/>
          </a:xfrm>
          <a:prstGeom prst="rect">
            <a:avLst/>
          </a:prstGeom>
        </p:spPr>
        <p:txBody>
          <a:bodyPr wrap="square">
            <a:spAutoFit/>
          </a:bodyPr>
          <a:lstStyle/>
          <a:p>
            <a:pPr algn="r" defTabSz="914400">
              <a:lnSpc>
                <a:spcPct val="150000"/>
              </a:lnSpc>
            </a:pPr>
            <a:r>
              <a:rPr lang="en-US" altLang="zh-CN" sz="1100">
                <a:solidFill>
                  <a:prstClr val="white"/>
                </a:solidFill>
                <a:latin typeface="微软雅黑"/>
                <a:ea typeface="微软雅黑"/>
              </a:rPr>
              <a:t>The conclusions of our research</a:t>
            </a:r>
            <a:endParaRPr lang="zh-CN" altLang="en-US" sz="1100">
              <a:solidFill>
                <a:prstClr val="white"/>
              </a:solidFill>
              <a:latin typeface="微软雅黑"/>
              <a:ea typeface="微软雅黑"/>
            </a:endParaRPr>
          </a:p>
        </p:txBody>
      </p:sp>
    </p:spTree>
    <p:extLst>
      <p:ext uri="{BB962C8B-B14F-4D97-AF65-F5344CB8AC3E}">
        <p14:creationId xmlns:p14="http://schemas.microsoft.com/office/powerpoint/2010/main" val="232717396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en-US" sz="2400" dirty="0" smtClean="0"/>
              <a:t>社会化媒体记录了人们分享或散布消息数字指纹</a:t>
            </a:r>
            <a:r>
              <a:rPr lang="en-US" altLang="zh-CN" sz="2400" dirty="0"/>
              <a:t>(digital fingerprints),</a:t>
            </a:r>
            <a:r>
              <a:rPr lang="zh-CN" altLang="en-US" sz="2400" dirty="0"/>
              <a:t>为研究人类传播行为 提供了宝贵的行为数据</a:t>
            </a:r>
            <a:r>
              <a:rPr lang="zh-CN" altLang="en-US" sz="2400" dirty="0" smtClean="0"/>
              <a:t>。</a:t>
            </a:r>
            <a:endParaRPr lang="en-US" altLang="zh-CN" sz="2400" dirty="0" smtClean="0"/>
          </a:p>
          <a:p>
            <a:r>
              <a:rPr lang="zh-CN" altLang="en-US" sz="2400" dirty="0" smtClean="0"/>
              <a:t>基于</a:t>
            </a:r>
            <a:r>
              <a:rPr lang="zh-CN" altLang="en-US" sz="2400" dirty="0"/>
              <a:t>社交网络数据</a:t>
            </a:r>
            <a:r>
              <a:rPr lang="en-US" altLang="zh-CN" sz="2400" dirty="0"/>
              <a:t>,</a:t>
            </a:r>
            <a:r>
              <a:rPr lang="zh-CN" altLang="en-US" sz="2400" dirty="0"/>
              <a:t>刻画信息扩散的特征是理解人类传播的重要方法</a:t>
            </a:r>
            <a:r>
              <a:rPr lang="zh-CN" altLang="en-US" sz="2400" dirty="0" smtClean="0"/>
              <a:t>。</a:t>
            </a:r>
            <a:endParaRPr lang="en-US" altLang="zh-CN" sz="2400" dirty="0" smtClean="0"/>
          </a:p>
          <a:p>
            <a:r>
              <a:rPr lang="zh-CN" altLang="en-US" sz="2400" dirty="0" smtClean="0"/>
              <a:t>本 </a:t>
            </a:r>
            <a:r>
              <a:rPr lang="zh-CN" altLang="en-US" sz="2400" dirty="0"/>
              <a:t>章将介绍单条信息传播的多维度测量</a:t>
            </a:r>
            <a:r>
              <a:rPr lang="en-US" altLang="zh-CN" sz="2400" dirty="0"/>
              <a:t>,</a:t>
            </a:r>
            <a:r>
              <a:rPr lang="zh-CN" altLang="en-US" sz="2400" dirty="0"/>
              <a:t>具体包括</a:t>
            </a:r>
            <a:r>
              <a:rPr lang="en-US" altLang="zh-CN" sz="2400" dirty="0"/>
              <a:t>:</a:t>
            </a:r>
            <a:r>
              <a:rPr lang="zh-CN" altLang="en-US" sz="2400" dirty="0"/>
              <a:t>扩散规模、扩散网络</a:t>
            </a:r>
            <a:r>
              <a:rPr lang="en-US" altLang="zh-CN" sz="2400" dirty="0"/>
              <a:t>(</a:t>
            </a:r>
            <a:r>
              <a:rPr lang="zh-CN" altLang="en-US" sz="2400" dirty="0"/>
              <a:t>高度和宽度、级联率</a:t>
            </a:r>
            <a:r>
              <a:rPr lang="en-US" altLang="zh-CN" sz="2400" dirty="0"/>
              <a:t>)</a:t>
            </a:r>
            <a:r>
              <a:rPr lang="zh-CN" altLang="en-US" sz="2400" dirty="0"/>
              <a:t>、 扩散阈值、扩散时间</a:t>
            </a:r>
            <a:r>
              <a:rPr lang="en-US" altLang="zh-CN" sz="2400" dirty="0"/>
              <a:t>(</a:t>
            </a:r>
            <a:r>
              <a:rPr lang="zh-CN" altLang="en-US" sz="2400" dirty="0"/>
              <a:t>扩散速度、爆发和连续性</a:t>
            </a:r>
            <a:r>
              <a:rPr lang="en-US" altLang="zh-CN" sz="2400" dirty="0"/>
              <a:t>)</a:t>
            </a:r>
            <a:r>
              <a:rPr lang="zh-CN" altLang="en-US" sz="2400" dirty="0"/>
              <a:t>和扩散空间五个方面 </a:t>
            </a:r>
          </a:p>
          <a:p>
            <a:endParaRPr kumimoji="1" lang="zh-CN" altLang="en-US" sz="2400" dirty="0"/>
          </a:p>
        </p:txBody>
      </p:sp>
      <p:sp>
        <p:nvSpPr>
          <p:cNvPr id="3" name="标题 2"/>
          <p:cNvSpPr>
            <a:spLocks noGrp="1"/>
          </p:cNvSpPr>
          <p:nvPr>
            <p:ph type="title"/>
          </p:nvPr>
        </p:nvSpPr>
        <p:spPr/>
        <p:txBody>
          <a:bodyPr/>
          <a:lstStyle/>
          <a:p>
            <a:r>
              <a:rPr lang="zh-CN" altLang="en-US" dirty="0"/>
              <a:t>本章简介 </a:t>
            </a:r>
            <a:br>
              <a:rPr lang="zh-CN" altLang="en-US" dirty="0"/>
            </a:br>
            <a:endParaRPr kumimoji="1" lang="zh-CN" altLang="en-US" dirty="0"/>
          </a:p>
        </p:txBody>
      </p:sp>
    </p:spTree>
    <p:extLst>
      <p:ext uri="{BB962C8B-B14F-4D97-AF65-F5344CB8AC3E}">
        <p14:creationId xmlns:p14="http://schemas.microsoft.com/office/powerpoint/2010/main" val="1365236789"/>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1A7BAE"/>
        </a:solidFill>
        <a:effectLst/>
      </p:bgPr>
    </p:bg>
    <p:spTree>
      <p:nvGrpSpPr>
        <p:cNvPr id="1" name=""/>
        <p:cNvGrpSpPr/>
        <p:nvPr/>
      </p:nvGrpSpPr>
      <p:grpSpPr>
        <a:xfrm>
          <a:off x="0" y="0"/>
          <a:ext cx="0" cy="0"/>
          <a:chOff x="0" y="0"/>
          <a:chExt cx="0" cy="0"/>
        </a:xfrm>
      </p:grpSpPr>
      <p:sp>
        <p:nvSpPr>
          <p:cNvPr id="6" name="矩形 5"/>
          <p:cNvSpPr/>
          <p:nvPr/>
        </p:nvSpPr>
        <p:spPr>
          <a:xfrm>
            <a:off x="1" y="2166704"/>
            <a:ext cx="9144000" cy="450051"/>
          </a:xfrm>
          <a:prstGeom prst="rect">
            <a:avLst/>
          </a:prstGeom>
          <a:solidFill>
            <a:srgbClr val="1D8A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prstClr val="white"/>
              </a:solidFill>
              <a:latin typeface="Arial"/>
              <a:ea typeface="微软雅黑"/>
            </a:endParaRPr>
          </a:p>
        </p:txBody>
      </p:sp>
      <p:sp>
        <p:nvSpPr>
          <p:cNvPr id="4" name="TextBox 3"/>
          <p:cNvSpPr txBox="1"/>
          <p:nvPr/>
        </p:nvSpPr>
        <p:spPr>
          <a:xfrm>
            <a:off x="26495" y="-1433695"/>
            <a:ext cx="3762568" cy="8094524"/>
          </a:xfrm>
          <a:prstGeom prst="rect">
            <a:avLst/>
          </a:prstGeom>
          <a:noFill/>
          <a:effectLst>
            <a:outerShdw blurRad="165100" dist="76200" dir="1200000" algn="tl" rotWithShape="0">
              <a:prstClr val="black">
                <a:alpha val="10000"/>
              </a:prstClr>
            </a:outerShdw>
          </a:effectLst>
        </p:spPr>
        <p:txBody>
          <a:bodyPr wrap="none" rtlCol="0">
            <a:spAutoFit/>
          </a:bodyPr>
          <a:lstStyle/>
          <a:p>
            <a:pPr defTabSz="914400"/>
            <a:r>
              <a:rPr lang="en-US" altLang="zh-CN" sz="52000" dirty="0">
                <a:solidFill>
                  <a:prstClr val="white"/>
                </a:solidFill>
                <a:latin typeface="Impact"/>
                <a:ea typeface="微软雅黑"/>
              </a:rPr>
              <a:t>5</a:t>
            </a:r>
            <a:endParaRPr lang="zh-CN" altLang="en-US" sz="52000" dirty="0">
              <a:solidFill>
                <a:prstClr val="white"/>
              </a:solidFill>
              <a:latin typeface="Impact"/>
              <a:ea typeface="微软雅黑"/>
            </a:endParaRPr>
          </a:p>
        </p:txBody>
      </p:sp>
      <p:sp>
        <p:nvSpPr>
          <p:cNvPr id="5" name="矩形 4"/>
          <p:cNvSpPr/>
          <p:nvPr/>
        </p:nvSpPr>
        <p:spPr>
          <a:xfrm>
            <a:off x="3579089" y="2155090"/>
            <a:ext cx="5178376" cy="461665"/>
          </a:xfrm>
          <a:prstGeom prst="rect">
            <a:avLst/>
          </a:prstGeom>
        </p:spPr>
        <p:txBody>
          <a:bodyPr wrap="square">
            <a:spAutoFit/>
          </a:bodyPr>
          <a:lstStyle/>
          <a:p>
            <a:pPr algn="r" defTabSz="914400"/>
            <a:r>
              <a:rPr lang="zh-CN" altLang="en-US" sz="2400" dirty="0">
                <a:solidFill>
                  <a:prstClr val="white"/>
                </a:solidFill>
                <a:latin typeface="Arial"/>
                <a:ea typeface="微软雅黑"/>
              </a:rPr>
              <a:t>五、结论</a:t>
            </a:r>
          </a:p>
        </p:txBody>
      </p:sp>
      <p:sp>
        <p:nvSpPr>
          <p:cNvPr id="3" name="矩形 2"/>
          <p:cNvSpPr/>
          <p:nvPr/>
        </p:nvSpPr>
        <p:spPr>
          <a:xfrm>
            <a:off x="5944651" y="1397264"/>
            <a:ext cx="2812814" cy="769441"/>
          </a:xfrm>
          <a:prstGeom prst="rect">
            <a:avLst/>
          </a:prstGeom>
        </p:spPr>
        <p:txBody>
          <a:bodyPr wrap="none">
            <a:spAutoFit/>
          </a:bodyPr>
          <a:lstStyle/>
          <a:p>
            <a:pPr algn="r" defTabSz="914400"/>
            <a:r>
              <a:rPr lang="en-US" altLang="zh-CN" sz="4400" dirty="0">
                <a:solidFill>
                  <a:prstClr val="white"/>
                </a:solidFill>
                <a:latin typeface="Impact"/>
                <a:ea typeface="微软雅黑"/>
              </a:rPr>
              <a:t>Conclusion</a:t>
            </a:r>
            <a:endParaRPr lang="zh-CN" altLang="en-US" sz="4400" dirty="0">
              <a:solidFill>
                <a:prstClr val="white"/>
              </a:solidFill>
              <a:latin typeface="Impact"/>
              <a:ea typeface="微软雅黑"/>
            </a:endParaRPr>
          </a:p>
        </p:txBody>
      </p:sp>
      <p:sp>
        <p:nvSpPr>
          <p:cNvPr id="25" name="矩形 24"/>
          <p:cNvSpPr/>
          <p:nvPr/>
        </p:nvSpPr>
        <p:spPr>
          <a:xfrm>
            <a:off x="3536885" y="2691666"/>
            <a:ext cx="5220580" cy="332142"/>
          </a:xfrm>
          <a:prstGeom prst="rect">
            <a:avLst/>
          </a:prstGeom>
        </p:spPr>
        <p:txBody>
          <a:bodyPr wrap="square">
            <a:spAutoFit/>
          </a:bodyPr>
          <a:lstStyle/>
          <a:p>
            <a:pPr algn="r" defTabSz="914400">
              <a:lnSpc>
                <a:spcPct val="150000"/>
              </a:lnSpc>
            </a:pPr>
            <a:endParaRPr lang="zh-CN" altLang="en-US" sz="1100" dirty="0">
              <a:solidFill>
                <a:prstClr val="white"/>
              </a:solidFill>
              <a:latin typeface="Arial"/>
              <a:ea typeface="微软雅黑"/>
            </a:endParaRPr>
          </a:p>
        </p:txBody>
      </p:sp>
    </p:spTree>
    <p:extLst>
      <p:ext uri="{BB962C8B-B14F-4D97-AF65-F5344CB8AC3E}">
        <p14:creationId xmlns:p14="http://schemas.microsoft.com/office/powerpoint/2010/main" val="1351472782"/>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3"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a:hlinkClick r:id="rId3" tooltip="http://nytlabs.com/projects/cascade.html"/>
          </p:cNvPr>
          <p:cNvPicPr>
            <a:picLocks noGrp="1" noChangeAspect="1"/>
          </p:cNvPicPr>
          <p:nvPr>
            <p:ph idx="1"/>
          </p:nvPr>
        </p:nvPicPr>
        <p:blipFill>
          <a:blip r:embed="rId4"/>
          <a:srcRect l="-18368" r="-18368"/>
          <a:stretch>
            <a:fillRect/>
          </a:stretch>
        </p:blipFill>
        <p:spPr/>
      </p:pic>
      <p:sp>
        <p:nvSpPr>
          <p:cNvPr id="3" name="标题 2"/>
          <p:cNvSpPr>
            <a:spLocks noGrp="1"/>
          </p:cNvSpPr>
          <p:nvPr>
            <p:ph type="title"/>
          </p:nvPr>
        </p:nvSpPr>
        <p:spPr/>
        <p:txBody>
          <a:bodyPr/>
          <a:lstStyle/>
          <a:p>
            <a:r>
              <a:rPr kumimoji="1" lang="zh-CN" altLang="en-US" dirty="0" smtClean="0"/>
              <a:t>纽约时报</a:t>
            </a:r>
            <a:r>
              <a:rPr kumimoji="1" lang="en-US" altLang="zh-CN" dirty="0" smtClean="0"/>
              <a:t>cascade</a:t>
            </a:r>
            <a:r>
              <a:rPr kumimoji="1" lang="zh-CN" altLang="en-US" dirty="0" smtClean="0"/>
              <a:t>项目（</a:t>
            </a:r>
            <a:r>
              <a:rPr kumimoji="1" lang="en-US" altLang="zh-CN" dirty="0" smtClean="0"/>
              <a:t>2011</a:t>
            </a:r>
            <a:r>
              <a:rPr kumimoji="1" lang="zh-CN" altLang="en-US" dirty="0" smtClean="0"/>
              <a:t>）</a:t>
            </a:r>
            <a:endParaRPr kumimoji="1" lang="zh-CN" altLang="en-US" dirty="0"/>
          </a:p>
        </p:txBody>
      </p:sp>
    </p:spTree>
    <p:extLst>
      <p:ext uri="{BB962C8B-B14F-4D97-AF65-F5344CB8AC3E}">
        <p14:creationId xmlns:p14="http://schemas.microsoft.com/office/powerpoint/2010/main" val="1704491549"/>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5" name="噢"/>
          </p:stSnd>
        </p:sndAc>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p:cNvPicPr>
            <a:picLocks noGrp="1" noChangeAspect="1"/>
          </p:cNvPicPr>
          <p:nvPr>
            <p:ph idx="1"/>
          </p:nvPr>
        </p:nvPicPr>
        <p:blipFill>
          <a:blip r:embed="rId3"/>
          <a:srcRect l="-35816" r="-35816"/>
          <a:stretch>
            <a:fillRect/>
          </a:stretch>
        </p:blipFill>
        <p:spPr/>
      </p:pic>
      <p:sp>
        <p:nvSpPr>
          <p:cNvPr id="3" name="标题 2"/>
          <p:cNvSpPr>
            <a:spLocks noGrp="1"/>
          </p:cNvSpPr>
          <p:nvPr>
            <p:ph type="title"/>
          </p:nvPr>
        </p:nvSpPr>
        <p:spPr/>
        <p:txBody>
          <a:bodyPr/>
          <a:lstStyle/>
          <a:p>
            <a:r>
              <a:rPr kumimoji="1" lang="en-US" altLang="en-US" dirty="0" smtClean="0"/>
              <a:t>单条微博扩散的可视化</a:t>
            </a:r>
            <a:endParaRPr kumimoji="1" lang="zh-CN" altLang="en-US" dirty="0"/>
          </a:p>
        </p:txBody>
      </p:sp>
      <p:sp>
        <p:nvSpPr>
          <p:cNvPr id="6" name="矩形 5"/>
          <p:cNvSpPr/>
          <p:nvPr/>
        </p:nvSpPr>
        <p:spPr>
          <a:xfrm>
            <a:off x="540286" y="4401988"/>
            <a:ext cx="7993915" cy="646331"/>
          </a:xfrm>
          <a:prstGeom prst="rect">
            <a:avLst/>
          </a:prstGeom>
        </p:spPr>
        <p:txBody>
          <a:bodyPr wrap="square">
            <a:spAutoFit/>
          </a:bodyPr>
          <a:lstStyle/>
          <a:p>
            <a:r>
              <a:rPr lang="en-US" altLang="zh-CN" sz="1200" dirty="0">
                <a:solidFill>
                  <a:schemeClr val="bg1">
                    <a:lumMod val="85000"/>
                  </a:schemeClr>
                </a:solidFill>
              </a:rPr>
              <a:t>http://</a:t>
            </a:r>
            <a:r>
              <a:rPr lang="en-US" altLang="zh-CN" sz="1200" dirty="0" err="1">
                <a:solidFill>
                  <a:schemeClr val="bg1">
                    <a:lumMod val="85000"/>
                  </a:schemeClr>
                </a:solidFill>
              </a:rPr>
              <a:t>newgraph.sinaapp.com</a:t>
            </a:r>
            <a:r>
              <a:rPr lang="en-US" altLang="zh-CN" sz="1200" dirty="0" smtClean="0">
                <a:solidFill>
                  <a:schemeClr val="bg1">
                    <a:lumMod val="85000"/>
                  </a:schemeClr>
                </a:solidFill>
              </a:rPr>
              <a:t>/</a:t>
            </a:r>
            <a:endParaRPr lang="en-US" altLang="zh-CN" sz="1200" dirty="0">
              <a:solidFill>
                <a:schemeClr val="bg1">
                  <a:lumMod val="85000"/>
                </a:schemeClr>
              </a:solidFill>
            </a:endParaRPr>
          </a:p>
          <a:p>
            <a:r>
              <a:rPr lang="en-US" altLang="zh-CN" sz="1200" dirty="0">
                <a:solidFill>
                  <a:schemeClr val="bg1">
                    <a:lumMod val="85000"/>
                  </a:schemeClr>
                </a:solidFill>
              </a:rPr>
              <a:t>http://</a:t>
            </a:r>
            <a:r>
              <a:rPr lang="en-US" altLang="zh-CN" sz="1200" dirty="0" err="1">
                <a:solidFill>
                  <a:schemeClr val="bg1">
                    <a:lumMod val="85000"/>
                  </a:schemeClr>
                </a:solidFill>
              </a:rPr>
              <a:t>www.doodod.com</a:t>
            </a:r>
            <a:r>
              <a:rPr lang="en-US" altLang="zh-CN" sz="1200" dirty="0">
                <a:solidFill>
                  <a:schemeClr val="bg1">
                    <a:lumMod val="85000"/>
                  </a:schemeClr>
                </a:solidFill>
              </a:rPr>
              <a:t>/</a:t>
            </a:r>
            <a:r>
              <a:rPr lang="en-US" altLang="zh-CN" sz="1200" dirty="0" err="1">
                <a:solidFill>
                  <a:schemeClr val="bg1">
                    <a:lumMod val="85000"/>
                  </a:schemeClr>
                </a:solidFill>
              </a:rPr>
              <a:t>doodod</a:t>
            </a:r>
            <a:r>
              <a:rPr lang="en-US" altLang="zh-CN" sz="1200" dirty="0">
                <a:solidFill>
                  <a:schemeClr val="bg1">
                    <a:lumMod val="85000"/>
                  </a:schemeClr>
                </a:solidFill>
              </a:rPr>
              <a:t>/</a:t>
            </a:r>
            <a:r>
              <a:rPr lang="en-US" altLang="zh-CN" sz="1200" dirty="0" err="1">
                <a:solidFill>
                  <a:schemeClr val="bg1">
                    <a:lumMod val="85000"/>
                  </a:schemeClr>
                </a:solidFill>
              </a:rPr>
              <a:t>chuanbo?weiboURL</a:t>
            </a:r>
            <a:r>
              <a:rPr lang="en-US" altLang="zh-CN" sz="1200" dirty="0">
                <a:solidFill>
                  <a:schemeClr val="bg1">
                    <a:lumMod val="85000"/>
                  </a:schemeClr>
                </a:solidFill>
              </a:rPr>
              <a:t>=http://</a:t>
            </a:r>
            <a:r>
              <a:rPr lang="en-US" altLang="zh-CN" sz="1200" dirty="0" err="1">
                <a:solidFill>
                  <a:schemeClr val="bg1">
                    <a:lumMod val="85000"/>
                  </a:schemeClr>
                </a:solidFill>
              </a:rPr>
              <a:t>weibo.com</a:t>
            </a:r>
            <a:r>
              <a:rPr lang="en-US" altLang="zh-CN" sz="1200" dirty="0">
                <a:solidFill>
                  <a:schemeClr val="bg1">
                    <a:lumMod val="85000"/>
                  </a:schemeClr>
                </a:solidFill>
              </a:rPr>
              <a:t>/1893278624/xrv9ZEuLX</a:t>
            </a:r>
          </a:p>
          <a:p>
            <a:endParaRPr lang="en-US" altLang="zh-CN" sz="1200" dirty="0">
              <a:solidFill>
                <a:schemeClr val="bg1">
                  <a:lumMod val="85000"/>
                </a:schemeClr>
              </a:solidFill>
            </a:endParaRPr>
          </a:p>
        </p:txBody>
      </p:sp>
    </p:spTree>
    <p:extLst>
      <p:ext uri="{BB962C8B-B14F-4D97-AF65-F5344CB8AC3E}">
        <p14:creationId xmlns:p14="http://schemas.microsoft.com/office/powerpoint/2010/main" val="2217161358"/>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p:cNvPicPr>
            <a:picLocks noGrp="1" noChangeAspect="1"/>
          </p:cNvPicPr>
          <p:nvPr>
            <p:ph idx="1"/>
          </p:nvPr>
        </p:nvPicPr>
        <p:blipFill>
          <a:blip r:embed="rId3"/>
          <a:srcRect l="-71221" r="-71221"/>
          <a:stretch>
            <a:fillRect/>
          </a:stretch>
        </p:blipFill>
        <p:spPr/>
      </p:pic>
      <p:sp>
        <p:nvSpPr>
          <p:cNvPr id="3" name="标题 2"/>
          <p:cNvSpPr>
            <a:spLocks noGrp="1"/>
          </p:cNvSpPr>
          <p:nvPr>
            <p:ph type="title"/>
          </p:nvPr>
        </p:nvSpPr>
        <p:spPr/>
        <p:txBody>
          <a:bodyPr/>
          <a:lstStyle/>
          <a:p>
            <a:r>
              <a:rPr kumimoji="1" lang="en-US" altLang="en-US" dirty="0"/>
              <a:t>单条微博扩散的可视化</a:t>
            </a:r>
            <a:endParaRPr kumimoji="1" lang="zh-CN" altLang="en-US" dirty="0"/>
          </a:p>
        </p:txBody>
      </p:sp>
      <p:sp>
        <p:nvSpPr>
          <p:cNvPr id="6" name="矩形 5"/>
          <p:cNvSpPr/>
          <p:nvPr/>
        </p:nvSpPr>
        <p:spPr>
          <a:xfrm>
            <a:off x="2448094" y="4409957"/>
            <a:ext cx="3547992" cy="307777"/>
          </a:xfrm>
          <a:prstGeom prst="rect">
            <a:avLst/>
          </a:prstGeom>
        </p:spPr>
        <p:txBody>
          <a:bodyPr wrap="none">
            <a:spAutoFit/>
          </a:bodyPr>
          <a:lstStyle/>
          <a:p>
            <a:r>
              <a:rPr lang="en-US" altLang="zh-CN" sz="1400" dirty="0">
                <a:solidFill>
                  <a:srgbClr val="D9D9D9"/>
                </a:solidFill>
              </a:rPr>
              <a:t>http://</a:t>
            </a:r>
            <a:r>
              <a:rPr lang="en-US" altLang="zh-CN" sz="1400" dirty="0" err="1">
                <a:solidFill>
                  <a:srgbClr val="D9D9D9"/>
                </a:solidFill>
              </a:rPr>
              <a:t>weibo.com</a:t>
            </a:r>
            <a:r>
              <a:rPr lang="en-US" altLang="zh-CN" sz="1400" dirty="0">
                <a:solidFill>
                  <a:srgbClr val="D9D9D9"/>
                </a:solidFill>
              </a:rPr>
              <a:t>/1869170057/</a:t>
            </a:r>
            <a:r>
              <a:rPr lang="en-US" altLang="zh-CN" sz="1400" dirty="0" err="1">
                <a:solidFill>
                  <a:srgbClr val="D9D9D9"/>
                </a:solidFill>
              </a:rPr>
              <a:t>zvzbUqqwC</a:t>
            </a:r>
            <a:endParaRPr lang="zh-CN" altLang="en-US" sz="1400" dirty="0">
              <a:solidFill>
                <a:srgbClr val="D9D9D9"/>
              </a:solidFill>
            </a:endParaRPr>
          </a:p>
        </p:txBody>
      </p:sp>
    </p:spTree>
    <p:extLst>
      <p:ext uri="{BB962C8B-B14F-4D97-AF65-F5344CB8AC3E}">
        <p14:creationId xmlns:p14="http://schemas.microsoft.com/office/powerpoint/2010/main" val="90687443"/>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4" name="噢"/>
          </p:stSnd>
        </p:sndAc>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zh-CN" altLang="zh-CN" sz="2800" dirty="0"/>
              <a:t>刻画信息扩散的</a:t>
            </a:r>
            <a:r>
              <a:rPr lang="zh-CN" altLang="zh-CN" sz="2800" dirty="0">
                <a:solidFill>
                  <a:srgbClr val="77933C"/>
                </a:solidFill>
              </a:rPr>
              <a:t>特征</a:t>
            </a:r>
            <a:r>
              <a:rPr lang="zh-CN" altLang="zh-CN" sz="2800" dirty="0"/>
              <a:t>是理解人类传播的重要方面</a:t>
            </a:r>
            <a:r>
              <a:rPr lang="zh-CN" altLang="zh-CN" sz="2800" dirty="0" smtClean="0"/>
              <a:t>。</a:t>
            </a:r>
            <a:endParaRPr lang="en-US" altLang="zh-CN" sz="2800" dirty="0" smtClean="0"/>
          </a:p>
          <a:p>
            <a:r>
              <a:rPr lang="zh-CN" altLang="zh-CN" sz="2800" dirty="0" smtClean="0"/>
              <a:t>社交网络和</a:t>
            </a:r>
            <a:r>
              <a:rPr lang="zh-CN" altLang="zh-CN" sz="2800" dirty="0"/>
              <a:t>社会化媒体已经变成了人类社会</a:t>
            </a:r>
            <a:r>
              <a:rPr lang="zh-CN" altLang="zh-CN" sz="2800" dirty="0">
                <a:solidFill>
                  <a:schemeClr val="accent3">
                    <a:lumMod val="75000"/>
                  </a:schemeClr>
                </a:solidFill>
              </a:rPr>
              <a:t>分享或散布消息</a:t>
            </a:r>
            <a:r>
              <a:rPr lang="zh-CN" altLang="zh-CN" sz="2800" dirty="0"/>
              <a:t>的一种流行方式</a:t>
            </a:r>
            <a:r>
              <a:rPr lang="zh-CN" altLang="zh-CN" sz="2800" dirty="0" smtClean="0"/>
              <a:t>。</a:t>
            </a:r>
            <a:endParaRPr lang="en-US" altLang="zh-CN" sz="2800" dirty="0" smtClean="0"/>
          </a:p>
          <a:p>
            <a:r>
              <a:rPr lang="zh-CN" altLang="zh-CN" sz="2800" dirty="0" smtClean="0">
                <a:solidFill>
                  <a:srgbClr val="FF6600"/>
                </a:solidFill>
              </a:rPr>
              <a:t>这些传</a:t>
            </a:r>
            <a:r>
              <a:rPr lang="zh-CN" altLang="zh-CN" sz="2800" dirty="0">
                <a:solidFill>
                  <a:srgbClr val="FF6600"/>
                </a:solidFill>
              </a:rPr>
              <a:t>播行为</a:t>
            </a:r>
            <a:r>
              <a:rPr lang="zh-CN" altLang="zh-CN" sz="2800" dirty="0"/>
              <a:t>通过各种形式构成了一种数字指纹（</a:t>
            </a:r>
            <a:r>
              <a:rPr lang="en-US" altLang="zh-CN" sz="2800" dirty="0"/>
              <a:t>digital fingerprints</a:t>
            </a:r>
            <a:r>
              <a:rPr lang="zh-CN" altLang="zh-CN" sz="2800" dirty="0" smtClean="0"/>
              <a:t>）</a:t>
            </a:r>
            <a:r>
              <a:rPr lang="zh-CN" altLang="en-US" sz="2800" dirty="0" smtClean="0"/>
              <a:t>。</a:t>
            </a:r>
            <a:endParaRPr lang="en-US" altLang="zh-CN" sz="2800" dirty="0" smtClean="0"/>
          </a:p>
          <a:p>
            <a:r>
              <a:rPr lang="zh-CN" altLang="zh-CN" sz="2800" dirty="0" smtClean="0"/>
              <a:t>基于</a:t>
            </a:r>
            <a:r>
              <a:rPr lang="zh-CN" altLang="zh-CN" sz="2800" dirty="0"/>
              <a:t>此研究者可以</a:t>
            </a:r>
            <a:r>
              <a:rPr lang="zh-CN" altLang="zh-CN" sz="2800" dirty="0">
                <a:solidFill>
                  <a:srgbClr val="FF0000"/>
                </a:solidFill>
              </a:rPr>
              <a:t>非介入性</a:t>
            </a:r>
            <a:r>
              <a:rPr lang="zh-CN" altLang="zh-CN" sz="2800" dirty="0"/>
              <a:t>地分析人类传播行为，尤其是信息扩散。</a:t>
            </a:r>
            <a:r>
              <a:rPr lang="en-US" altLang="zh-CN" sz="2800" dirty="0"/>
              <a:t> </a:t>
            </a:r>
            <a:endParaRPr kumimoji="1" lang="zh-CN" altLang="en-US" sz="2800" dirty="0"/>
          </a:p>
        </p:txBody>
      </p:sp>
      <p:sp>
        <p:nvSpPr>
          <p:cNvPr id="3" name="标题 2"/>
          <p:cNvSpPr>
            <a:spLocks noGrp="1"/>
          </p:cNvSpPr>
          <p:nvPr>
            <p:ph type="title"/>
          </p:nvPr>
        </p:nvSpPr>
        <p:spPr/>
        <p:txBody>
          <a:bodyPr/>
          <a:lstStyle/>
          <a:p>
            <a:r>
              <a:rPr lang="en-US" altLang="zh-CN" dirty="0" smtClean="0"/>
              <a:t>2.1 </a:t>
            </a:r>
            <a:r>
              <a:rPr lang="zh-CN" altLang="zh-CN" dirty="0" smtClean="0"/>
              <a:t>数字指纹</a:t>
            </a:r>
            <a:r>
              <a:rPr lang="zh-CN" altLang="zh-CN" dirty="0"/>
              <a:t>（</a:t>
            </a:r>
            <a:r>
              <a:rPr lang="en-US" altLang="zh-CN" dirty="0"/>
              <a:t>digital fingerprints</a:t>
            </a:r>
            <a:r>
              <a:rPr lang="zh-CN" altLang="zh-CN" dirty="0"/>
              <a:t>）</a:t>
            </a:r>
            <a:endParaRPr kumimoji="1" lang="zh-CN" altLang="en-US" dirty="0"/>
          </a:p>
        </p:txBody>
      </p:sp>
    </p:spTree>
    <p:extLst>
      <p:ext uri="{BB962C8B-B14F-4D97-AF65-F5344CB8AC3E}">
        <p14:creationId xmlns:p14="http://schemas.microsoft.com/office/powerpoint/2010/main" val="1958566184"/>
      </p:ext>
    </p:extLst>
  </p:cSld>
  <p:clrMapOvr>
    <a:masterClrMapping/>
  </p:clrMapOvr>
  <mc:AlternateContent xmlns:mc="http://schemas.openxmlformats.org/markup-compatibility/2006" xmlns:p14="http://schemas.microsoft.com/office/powerpoint/2010/main">
    <mc:Choice Requires="p14">
      <p:transition spd="slow" p14:dur="1200">
        <p14:prism/>
        <p:sndAc>
          <p:stSnd>
            <p:snd r:embed="rId2" name="噢"/>
          </p:stSnd>
        </p:sndAc>
      </p:transition>
    </mc:Choice>
    <mc:Fallback xmlns="">
      <p:transition xmlns:p14="http://schemas.microsoft.com/office/powerpoint/2010/main" spd="slow">
        <p:fade/>
        <p:sndAc>
          <p:stSnd>
            <p:snd r:embed="rId3" name="噢"/>
          </p:stSnd>
        </p:sndAc>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Wang et al 2015 Occupy Central. Slides">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常用字体2">
      <a:majorFont>
        <a:latin typeface="Impact"/>
        <a:ea typeface="微软雅黑"/>
        <a:cs typeface=""/>
      </a:majorFont>
      <a:minorFont>
        <a:latin typeface="Arial"/>
        <a:ea typeface="微软雅黑"/>
        <a:cs typeface=""/>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A7BAE"/>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常用字体2">
      <a:majorFont>
        <a:latin typeface="Impact"/>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A7BAE"/>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Wang et al 2015 Occupy Central. Slides.thmx</Template>
  <TotalTime>3835</TotalTime>
  <Words>3281</Words>
  <Application>Microsoft Macintosh PowerPoint</Application>
  <PresentationFormat>全屏显示(16:9)</PresentationFormat>
  <Paragraphs>264</Paragraphs>
  <Slides>50</Slides>
  <Notes>15</Notes>
  <HiddenSlides>0</HiddenSlides>
  <MMClips>0</MMClips>
  <ScaleCrop>false</ScaleCrop>
  <HeadingPairs>
    <vt:vector size="6" baseType="variant">
      <vt:variant>
        <vt:lpstr>主题</vt:lpstr>
      </vt:variant>
      <vt:variant>
        <vt:i4>2</vt:i4>
      </vt:variant>
      <vt:variant>
        <vt:lpstr>嵌入的 OLE 服务器</vt:lpstr>
      </vt:variant>
      <vt:variant>
        <vt:i4>2</vt:i4>
      </vt:variant>
      <vt:variant>
        <vt:lpstr>幻灯片标题</vt:lpstr>
      </vt:variant>
      <vt:variant>
        <vt:i4>50</vt:i4>
      </vt:variant>
    </vt:vector>
  </HeadingPairs>
  <TitlesOfParts>
    <vt:vector size="54" baseType="lpstr">
      <vt:lpstr>Wang et al 2015 Occupy Central. Slides</vt:lpstr>
      <vt:lpstr>Office 主题</vt:lpstr>
      <vt:lpstr>公式</vt:lpstr>
      <vt:lpstr>文档</vt:lpstr>
      <vt:lpstr>第二章 单条信息传播的多维度测量  </vt:lpstr>
      <vt:lpstr>PowerPoint 演示文稿</vt:lpstr>
      <vt:lpstr>社交网络上的计算传播学</vt:lpstr>
      <vt:lpstr>PowerPoint 演示文稿</vt:lpstr>
      <vt:lpstr>本章简介  </vt:lpstr>
      <vt:lpstr>纽约时报cascade项目（2011）</vt:lpstr>
      <vt:lpstr>单条微博扩散的可视化</vt:lpstr>
      <vt:lpstr>单条微博扩散的可视化</vt:lpstr>
      <vt:lpstr>2.1 数字指纹（digital fingerprints）</vt:lpstr>
      <vt:lpstr>数字指纹的形式</vt:lpstr>
      <vt:lpstr>爬虫与数字指纹</vt:lpstr>
      <vt:lpstr>分析信息扩散主要有两种方式</vt:lpstr>
      <vt:lpstr>2.2 扩散规模 </vt:lpstr>
      <vt:lpstr>扩散率（DiffusionRate, DR）。</vt:lpstr>
      <vt:lpstr>2.3 扩散网络 </vt:lpstr>
      <vt:lpstr>2.3.1 高度和宽度 </vt:lpstr>
      <vt:lpstr>Rodrigues等研究了Twitter用户中URL的转发 </vt:lpstr>
      <vt:lpstr>2.3.2 级联率 </vt:lpstr>
      <vt:lpstr>级联率（Cascade Ratio，CR）</vt:lpstr>
      <vt:lpstr>信息类型与级联</vt:lpstr>
      <vt:lpstr>虚拟的数字世界 </vt:lpstr>
      <vt:lpstr>2.4 扩散阈值 </vt:lpstr>
      <vt:lpstr>如图2‑4所示，接触某一个照片的朋友数量越多，这个Flickr用户参与信息扩散的概率越大</vt:lpstr>
      <vt:lpstr>扩散阈值或扩散门槛</vt:lpstr>
      <vt:lpstr>暴露-采纳曲线</vt:lpstr>
      <vt:lpstr>信息暴露曲线</vt:lpstr>
      <vt:lpstr>为信息扩散建立动力学模型</vt:lpstr>
      <vt:lpstr>networkdiffusion</vt:lpstr>
      <vt:lpstr>SI model </vt:lpstr>
      <vt:lpstr>SI model </vt:lpstr>
      <vt:lpstr>动力学模型</vt:lpstr>
      <vt:lpstr>2.5 扩散时间 </vt:lpstr>
      <vt:lpstr>传播时间、观察时间、反应时间</vt:lpstr>
      <vt:lpstr>Twitter和Digg中的传播时间分布 </vt:lpstr>
      <vt:lpstr>2.5.1 速度 </vt:lpstr>
      <vt:lpstr>“网络主干”</vt:lpstr>
      <vt:lpstr>2.5.2 爆发与持续性 </vt:lpstr>
      <vt:lpstr>峰值比率与变异系数</vt:lpstr>
      <vt:lpstr>涨落标度（fluctuation scaling）</vt:lpstr>
      <vt:lpstr>峰值时间（Peak Time）</vt:lpstr>
      <vt:lpstr>衰减时间（Decay Time）</vt:lpstr>
      <vt:lpstr>预测未来的流行度</vt:lpstr>
      <vt:lpstr>2.6扩散空间 </vt:lpstr>
      <vt:lpstr>2.7 本章小结和展望 </vt:lpstr>
      <vt:lpstr>PowerPoint 演示文稿</vt:lpstr>
      <vt:lpstr>PowerPoint 演示文稿</vt:lpstr>
      <vt:lpstr>PowerPoint 演示文稿</vt:lpstr>
      <vt:lpstr>PowerPoint 演示文稿</vt:lpstr>
      <vt:lpstr>PowerPoint 演示文稿</vt:lpstr>
      <vt:lpstr>PowerPoint 演示文稿</vt:lpstr>
    </vt:vector>
  </TitlesOfParts>
  <Company>nju</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chengjun wang</dc:creator>
  <cp:lastModifiedBy>chengjun wang</cp:lastModifiedBy>
  <cp:revision>33</cp:revision>
  <dcterms:created xsi:type="dcterms:W3CDTF">2015-10-09T08:56:21Z</dcterms:created>
  <dcterms:modified xsi:type="dcterms:W3CDTF">2015-10-15T13:48:05Z</dcterms:modified>
</cp:coreProperties>
</file>